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lvl1pPr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1pPr>
    <a:lvl2pPr indent="2286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2pPr>
    <a:lvl3pPr indent="4572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3pPr>
    <a:lvl4pPr indent="6858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4pPr>
    <a:lvl5pPr indent="9144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5pPr>
    <a:lvl6pPr indent="11430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6pPr>
    <a:lvl7pPr indent="13716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7pPr>
    <a:lvl8pPr indent="16002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8pPr>
    <a:lvl9pPr indent="1828800" algn="ctr" defTabSz="584200">
      <a:lnSpc>
        <a:spcPct val="120000"/>
      </a:lnSpc>
      <a:defRPr sz="32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tcStyle>
    </a:firstRow>
  </a:tblStyle>
  <a:tblStyle styleId="{C7B018BB-80A7-4F77-B60F-C8B233D01FF8}" styleName="">
    <a:tblBg/>
    <a:wholeTbl>
      <a:tcTxStyle b="off" i="off">
        <a:fontRef idx="minor">
          <a:srgbClr val="162732">
            <a:alpha val="80000"/>
          </a:srgbClr>
        </a:fontRef>
        <a:srgbClr val="162732">
          <a:alpha val="8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rgbClr val="162732">
            <a:alpha val="80000"/>
          </a:srgbClr>
        </a:fontRef>
        <a:srgbClr val="162732">
          <a:alpha val="80000"/>
        </a:srgbClr>
      </a:tcTxStyle>
      <a:tcStyle>
        <a:tcBdr>
          <a:left>
            <a:ln w="12700" cap="flat">
              <a:solidFill>
                <a:srgbClr val="162732"/>
              </a:solidFill>
              <a:prstDash val="solid"/>
              <a:miter lim="400000"/>
            </a:ln>
          </a:left>
          <a:right>
            <a:ln w="25400" cap="flat">
              <a:solidFill>
                <a:srgbClr val="16273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rgbClr val="162732"/>
              </a:solidFill>
              <a:prstDash val="solid"/>
              <a:miter lim="400000"/>
            </a:ln>
          </a:top>
          <a:bottom>
            <a:ln w="12700" cap="flat">
              <a:solidFill>
                <a:srgbClr val="162732"/>
              </a:solidFill>
              <a:prstDash val="solid"/>
              <a:miter lim="400000"/>
            </a:ln>
          </a:bottom>
          <a:insideH>
            <a:ln w="12700" cap="flat">
              <a:solidFill>
                <a:srgbClr val="EDEADB"/>
              </a:solidFill>
              <a:prstDash val="solid"/>
              <a:miter lim="400000"/>
            </a:ln>
          </a:insideH>
          <a:insideV>
            <a:ln w="12700" cap="flat">
              <a:noFill/>
              <a:miter lim="400000"/>
            </a:ln>
          </a:insideV>
        </a:tcBdr>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rgbClr val="162732"/>
              </a:solidFill>
              <a:prstDash val="solid"/>
              <a:miter lim="400000"/>
            </a:ln>
          </a:top>
          <a:bottom>
            <a:ln w="25400" cap="flat">
              <a:solidFill>
                <a:srgbClr val="162732"/>
              </a:solidFill>
              <a:prstDash val="solid"/>
              <a:miter lim="400000"/>
            </a:ln>
          </a:bottom>
          <a:insideH>
            <a:ln w="12700" cap="flat">
              <a:solidFill>
                <a:srgbClr val="DFDBD1"/>
              </a:solidFill>
              <a:prstDash val="solid"/>
              <a:miter lim="400000"/>
            </a:ln>
          </a:insideH>
          <a:insideV>
            <a:ln w="12700" cap="flat">
              <a:noFill/>
              <a:miter lim="400000"/>
            </a:ln>
          </a:insideV>
        </a:tcBdr>
      </a:tcStyle>
    </a:firstRow>
  </a:tblStyle>
  <a:tblStyle styleId="{EEE7283C-3CF3-47DC-8721-378D4A62B228}" styleName="">
    <a:tblBg/>
    <a:wholeTbl>
      <a:tcTxStyle b="off" i="off">
        <a:fontRef idx="minor">
          <a:srgbClr val="4F5C3F"/>
        </a:fontRef>
        <a:srgbClr val="4F5C3F"/>
      </a:tcTxStyle>
      <a:tcStyle>
        <a:tcBdr>
          <a:left>
            <a:ln w="12700" cap="flat">
              <a:solidFill>
                <a:srgbClr val="595C35"/>
              </a:solidFill>
              <a:custDash>
                <a:ds d="200000" sp="200000"/>
              </a:custDash>
              <a:miter lim="400000"/>
            </a:ln>
          </a:left>
          <a:right>
            <a:ln w="12700" cap="flat">
              <a:solidFill>
                <a:srgbClr val="595C35"/>
              </a:solidFill>
              <a:custDash>
                <a:ds d="200000" sp="200000"/>
              </a:custDash>
              <a:miter lim="400000"/>
            </a:ln>
          </a:right>
          <a:top>
            <a:ln w="12700" cap="flat">
              <a:solidFill>
                <a:srgbClr val="595C35"/>
              </a:solidFill>
              <a:custDash>
                <a:ds d="200000" sp="200000"/>
              </a:custDash>
              <a:miter lim="400000"/>
            </a:ln>
          </a:top>
          <a:bottom>
            <a:ln w="12700" cap="flat">
              <a:solidFill>
                <a:srgbClr val="595C35"/>
              </a:solidFill>
              <a:custDash>
                <a:ds d="200000" sp="200000"/>
              </a:custDash>
              <a:miter lim="400000"/>
            </a:ln>
          </a:bottom>
          <a:insideH>
            <a:ln w="12700" cap="flat">
              <a:solidFill>
                <a:srgbClr val="595C35"/>
              </a:solidFill>
              <a:custDash>
                <a:ds d="200000" sp="200000"/>
              </a:custDash>
              <a:miter lim="400000"/>
            </a:ln>
          </a:insideH>
          <a:insideV>
            <a:ln w="12700" cap="flat">
              <a:solidFill>
                <a:srgbClr val="595C35"/>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rgbClr val="162732"/>
              </a:solidFill>
              <a:prstDash val="solid"/>
              <a:miter lim="400000"/>
            </a:ln>
          </a:left>
          <a:right>
            <a:ln w="12700" cap="flat">
              <a:solidFill>
                <a:srgbClr val="595C35"/>
              </a:solidFill>
              <a:custDash>
                <a:ds d="200000" sp="200000"/>
              </a:custDash>
              <a:miter lim="400000"/>
            </a:ln>
          </a:right>
          <a:top>
            <a:ln w="12700" cap="flat">
              <a:solidFill>
                <a:srgbClr val="595C35"/>
              </a:solidFill>
              <a:custDash>
                <a:ds d="200000" sp="200000"/>
              </a:custDash>
              <a:miter lim="400000"/>
            </a:ln>
          </a:top>
          <a:bottom>
            <a:ln w="12700" cap="flat">
              <a:solidFill>
                <a:srgbClr val="595C35"/>
              </a:solidFill>
              <a:custDash>
                <a:ds d="200000" sp="200000"/>
              </a:custDash>
              <a:miter lim="400000"/>
            </a:ln>
          </a:bottom>
          <a:insideH>
            <a:ln w="12700" cap="flat">
              <a:solidFill>
                <a:srgbClr val="595C35"/>
              </a:solidFill>
              <a:custDash>
                <a:ds d="200000" sp="200000"/>
              </a:custDash>
              <a:miter lim="400000"/>
            </a:ln>
          </a:insideH>
          <a:insideV>
            <a:ln w="12700" cap="flat">
              <a:solidFill>
                <a:srgbClr val="595C35"/>
              </a:solidFill>
              <a:custDash>
                <a:ds d="200000" sp="200000"/>
              </a:custDash>
              <a:miter lim="400000"/>
            </a:ln>
          </a:insideV>
        </a:tcBdr>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rgbClr val="595C35"/>
              </a:solidFill>
              <a:prstDash val="solid"/>
              <a:miter lim="400000"/>
            </a:ln>
          </a:top>
          <a:bottom>
            <a:ln w="12700" cap="flat">
              <a:solidFill>
                <a:srgbClr val="162732"/>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rgbClr val="162732"/>
              </a:solidFill>
              <a:prstDash val="solid"/>
              <a:miter lim="400000"/>
            </a:ln>
          </a:top>
          <a:bottom>
            <a:ln w="25400" cap="flat">
              <a:solidFill>
                <a:srgbClr val="595C35"/>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rgbClr val="828852"/>
              </a:solidFill>
              <a:custDash>
                <a:ds d="200000" sp="200000"/>
              </a:custDash>
              <a:miter lim="400000"/>
            </a:ln>
          </a:top>
          <a:bottom>
            <a:ln w="12700" cap="flat">
              <a:solidFill>
                <a:srgbClr val="828852"/>
              </a:solidFill>
              <a:custDash>
                <a:ds d="200000" sp="200000"/>
              </a:custDash>
              <a:miter lim="400000"/>
            </a:ln>
          </a:bottom>
          <a:insideH>
            <a:ln w="12700" cap="flat">
              <a:solidFill>
                <a:srgbClr val="82885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rgbClr val="828852"/>
              </a:solidFill>
              <a:prstDash val="solid"/>
              <a:miter lim="400000"/>
            </a:ln>
          </a:right>
          <a:top>
            <a:ln w="12700" cap="flat">
              <a:solidFill>
                <a:srgbClr val="828852">
                  <a:alpha val="60000"/>
                </a:srgbClr>
              </a:solidFill>
              <a:custDash>
                <a:ds d="200000" sp="200000"/>
              </a:custDash>
              <a:miter lim="400000"/>
            </a:ln>
          </a:top>
          <a:bottom>
            <a:ln w="12700" cap="flat">
              <a:solidFill>
                <a:srgbClr val="828852">
                  <a:alpha val="60000"/>
                </a:srgbClr>
              </a:solidFill>
              <a:custDash>
                <a:ds d="200000" sp="200000"/>
              </a:custDash>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828852"/>
              </a:solidFill>
              <a:prstDash val="solid"/>
              <a:miter lim="400000"/>
            </a:ln>
          </a:top>
          <a:bottom>
            <a:ln w="12700" cap="flat">
              <a:noFill/>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rgbClr val="828852"/>
              </a:solidFill>
              <a:prstDash val="solid"/>
              <a:miter lim="400000"/>
            </a:ln>
          </a:bottom>
          <a:insideH>
            <a:ln w="12700" cap="flat">
              <a:solidFill>
                <a:srgbClr val="828852">
                  <a:alpha val="60000"/>
                </a:srgb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ph type="sldImg"/>
          </p:nvPr>
        </p:nvSpPr>
        <p:spPr>
          <a:xfrm>
            <a:off x="1143000" y="685800"/>
            <a:ext cx="4572000" cy="3429000"/>
          </a:xfrm>
          <a:prstGeom prst="rect">
            <a:avLst/>
          </a:prstGeom>
        </p:spPr>
        <p:txBody>
          <a:bodyPr/>
          <a:lstStyle/>
          <a:p>
            <a:pPr lvl="0"/>
          </a:p>
        </p:txBody>
      </p:sp>
      <p:sp>
        <p:nvSpPr>
          <p:cNvPr id="44" name="Shape 4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Shape 6"/>
          <p:cNvSpPr/>
          <p:nvPr>
            <p:ph type="title"/>
          </p:nvPr>
        </p:nvSpPr>
        <p:spPr>
          <a:xfrm>
            <a:off x="825500" y="3048000"/>
            <a:ext cx="11353800" cy="2273300"/>
          </a:xfrm>
          <a:prstGeom prst="rect">
            <a:avLst/>
          </a:prstGeom>
          <a:effectLst>
            <a:outerShdw sx="100000" sy="100000" kx="0" ky="0" algn="b" rotWithShape="0" blurRad="25400" dist="12700" dir="5400000">
              <a:srgbClr val="FFFFFF"/>
            </a:outerShdw>
          </a:effectLst>
        </p:spPr>
        <p:txBody>
          <a:bodyPr anchor="b"/>
          <a:lstStyle>
            <a:lvl1pPr>
              <a:defRPr>
                <a:solidFill>
                  <a:srgbClr val="4F5C3F">
                    <a:alpha val="69000"/>
                  </a:srgbClr>
                </a:solidFill>
                <a:effectLst>
                  <a:outerShdw sx="100000" sy="100000" kx="0" ky="0" algn="b" rotWithShape="0" blurRad="25400" dist="12700" dir="16200000">
                    <a:srgbClr val="3A3A3A">
                      <a:alpha val="35000"/>
                    </a:srgbClr>
                  </a:outerShdw>
                </a:effectLst>
              </a:defRPr>
            </a:lvl1pPr>
          </a:lstStyle>
          <a:p>
            <a:pPr lvl="0">
              <a:defRPr cap="none" spc="0" sz="1800">
                <a:solidFill>
                  <a:srgbClr val="000000"/>
                </a:solidFill>
                <a:effectLst/>
              </a:defRPr>
            </a:pPr>
            <a:r>
              <a:rPr cap="all" spc="320" sz="6400">
                <a:solidFill>
                  <a:srgbClr val="4F5C3F">
                    <a:alpha val="69000"/>
                  </a:srgbClr>
                </a:solidFill>
                <a:effectLst>
                  <a:outerShdw sx="100000" sy="100000" kx="0" ky="0" algn="b" rotWithShape="0" blurRad="25400" dist="12700" dir="16200000">
                    <a:srgbClr val="3A3A3A">
                      <a:alpha val="35000"/>
                    </a:srgbClr>
                  </a:outerShdw>
                </a:effectLst>
              </a:rPr>
              <a:t>Title Text</a:t>
            </a:r>
          </a:p>
        </p:txBody>
      </p:sp>
      <p:sp>
        <p:nvSpPr>
          <p:cNvPr id="7" name="Shape 7"/>
          <p:cNvSpPr/>
          <p:nvPr>
            <p:ph type="body" idx="1"/>
          </p:nvPr>
        </p:nvSpPr>
        <p:spPr>
          <a:xfrm>
            <a:off x="825500" y="5308600"/>
            <a:ext cx="11353800" cy="12954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lvl="0">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One</a:t>
            </a:r>
            <a:endParaRPr i="1" sz="3200">
              <a:solidFill>
                <a:srgbClr val="4F5C3F"/>
              </a:solidFill>
              <a:effectLst>
                <a:outerShdw sx="100000" sy="100000" kx="0" ky="0" algn="b" rotWithShape="0" blurRad="25400" dist="12700" dir="0">
                  <a:srgbClr val="FFFFFF">
                    <a:alpha val="45000"/>
                  </a:srgbClr>
                </a:outerShdw>
              </a:effectLst>
            </a:endParaRPr>
          </a:p>
          <a:p>
            <a:pPr lvl="1">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Two</a:t>
            </a:r>
            <a:endParaRPr i="1" sz="3200">
              <a:solidFill>
                <a:srgbClr val="4F5C3F"/>
              </a:solidFill>
              <a:effectLst>
                <a:outerShdw sx="100000" sy="100000" kx="0" ky="0" algn="b" rotWithShape="0" blurRad="25400" dist="12700" dir="0">
                  <a:srgbClr val="FFFFFF">
                    <a:alpha val="45000"/>
                  </a:srgbClr>
                </a:outerShdw>
              </a:effectLst>
            </a:endParaRPr>
          </a:p>
          <a:p>
            <a:pPr lvl="2">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Three</a:t>
            </a:r>
            <a:endParaRPr i="1" sz="3200">
              <a:solidFill>
                <a:srgbClr val="4F5C3F"/>
              </a:solidFill>
              <a:effectLst>
                <a:outerShdw sx="100000" sy="100000" kx="0" ky="0" algn="b" rotWithShape="0" blurRad="25400" dist="12700" dir="0">
                  <a:srgbClr val="FFFFFF">
                    <a:alpha val="45000"/>
                  </a:srgbClr>
                </a:outerShdw>
              </a:effectLst>
            </a:endParaRPr>
          </a:p>
          <a:p>
            <a:pPr lvl="3">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Four</a:t>
            </a:r>
            <a:endParaRPr i="1" sz="3200">
              <a:solidFill>
                <a:srgbClr val="4F5C3F"/>
              </a:solidFill>
              <a:effectLst>
                <a:outerShdw sx="100000" sy="100000" kx="0" ky="0" algn="b" rotWithShape="0" blurRad="25400" dist="12700" dir="0">
                  <a:srgbClr val="FFFFFF">
                    <a:alpha val="45000"/>
                  </a:srgbClr>
                </a:outerShdw>
              </a:effectLst>
            </a:endParaRPr>
          </a:p>
          <a:p>
            <a:pPr lvl="4">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Five</a:t>
            </a:r>
          </a:p>
        </p:txBody>
      </p:sp>
      <p:sp>
        <p:nvSpPr>
          <p:cNvPr id="8" name="Shape 8"/>
          <p:cNvSpPr/>
          <p:nvPr>
            <p:ph type="sldNum" sz="quarter" idx="2"/>
          </p:nvPr>
        </p:nvSpPr>
        <p:spPr>
          <a:xfrm>
            <a:off x="6337299" y="8991600"/>
            <a:ext cx="342901" cy="406400"/>
          </a:xfrm>
          <a:prstGeom prst="rect">
            <a:avLst/>
          </a:prstGeom>
        </p:spPr>
        <p:txBody>
          <a:bodyPr/>
          <a:lstStyle>
            <a:lvl1pPr>
              <a:defRPr>
                <a:solidFill>
                  <a:srgbClr val="D7D0B2"/>
                </a:solidFill>
              </a:defRPr>
            </a:lvl1pPr>
          </a:lstStyle>
          <a:p>
            <a:pPr lvl="0">
              <a:defRPr>
                <a:effectLst/>
              </a:defRPr>
            </a:pPr>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hape 42"/>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 name="Shape 10"/>
          <p:cNvSpPr/>
          <p:nvPr>
            <p:ph type="title"/>
          </p:nvPr>
        </p:nvSpPr>
        <p:spPr>
          <a:xfrm>
            <a:off x="825500" y="7137400"/>
            <a:ext cx="11353800" cy="1181100"/>
          </a:xfrm>
          <a:prstGeom prst="rect">
            <a:avLst/>
          </a:prstGeom>
        </p:spPr>
        <p:txBody>
          <a:bodyPr anchor="b"/>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Title Text</a:t>
            </a:r>
          </a:p>
        </p:txBody>
      </p:sp>
      <p:sp>
        <p:nvSpPr>
          <p:cNvPr id="11" name="Shape 11"/>
          <p:cNvSpPr/>
          <p:nvPr>
            <p:ph type="body" idx="1"/>
          </p:nvPr>
        </p:nvSpPr>
        <p:spPr>
          <a:xfrm>
            <a:off x="825500" y="8305800"/>
            <a:ext cx="11353800" cy="889000"/>
          </a:xfrm>
          <a:prstGeom prst="rect">
            <a:avLst/>
          </a:prstGeom>
        </p:spPr>
        <p:txBody>
          <a:bodyPr anchor="t"/>
          <a:lstStyle>
            <a:lvl1pPr marL="0" indent="0" algn="ctr">
              <a:spcBef>
                <a:spcPts val="0"/>
              </a:spcBef>
              <a:buSzTx/>
              <a:buFontTx/>
              <a:buNone/>
              <a:defRPr i="1" sz="4300">
                <a:solidFill>
                  <a:srgbClr val="F6E0AB"/>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228600" algn="ctr">
              <a:spcBef>
                <a:spcPts val="0"/>
              </a:spcBef>
              <a:buSzTx/>
              <a:buFontTx/>
              <a:buNone/>
              <a:defRPr i="1" sz="4300">
                <a:solidFill>
                  <a:srgbClr val="F6E0AB"/>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457200" algn="ctr">
              <a:spcBef>
                <a:spcPts val="0"/>
              </a:spcBef>
              <a:buSzTx/>
              <a:buFontTx/>
              <a:buNone/>
              <a:defRPr i="1" sz="4300">
                <a:solidFill>
                  <a:srgbClr val="F6E0AB"/>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685800" algn="ctr">
              <a:spcBef>
                <a:spcPts val="0"/>
              </a:spcBef>
              <a:buSzTx/>
              <a:buFontTx/>
              <a:buNone/>
              <a:defRPr i="1" sz="4300">
                <a:solidFill>
                  <a:srgbClr val="F6E0AB"/>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914400" algn="ctr">
              <a:spcBef>
                <a:spcPts val="0"/>
              </a:spcBef>
              <a:buSzTx/>
              <a:buFontTx/>
              <a:buNone/>
              <a:defRPr i="1" sz="4300">
                <a:solidFill>
                  <a:srgbClr val="F6E0AB"/>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lvl="0">
              <a:defRPr i="0" sz="1800">
                <a:solidFill>
                  <a:srgbClr val="000000"/>
                </a:solidFill>
                <a:effectLst/>
              </a:defRPr>
            </a:pPr>
            <a:r>
              <a:rPr i="1" sz="4300">
                <a:solidFill>
                  <a:srgbClr val="F6E0AB"/>
                </a:solidFill>
                <a:effectLst>
                  <a:outerShdw sx="100000" sy="100000" kx="0" ky="0" algn="b" rotWithShape="0" blurRad="12700" dist="25400" dir="16200000">
                    <a:srgbClr val="000000">
                      <a:alpha val="30000"/>
                    </a:srgbClr>
                  </a:outerShdw>
                </a:effectLst>
              </a:rPr>
              <a:t>Body Level One</a:t>
            </a:r>
            <a:endParaRPr i="1" sz="4300">
              <a:solidFill>
                <a:srgbClr val="F6E0AB"/>
              </a:solidFill>
              <a:effectLst>
                <a:outerShdw sx="100000" sy="100000" kx="0" ky="0" algn="b" rotWithShape="0" blurRad="12700" dist="25400" dir="16200000">
                  <a:srgbClr val="000000">
                    <a:alpha val="30000"/>
                  </a:srgbClr>
                </a:outerShdw>
              </a:effectLst>
            </a:endParaRPr>
          </a:p>
          <a:p>
            <a:pPr lvl="1">
              <a:defRPr i="0" sz="1800">
                <a:solidFill>
                  <a:srgbClr val="000000"/>
                </a:solidFill>
                <a:effectLst/>
              </a:defRPr>
            </a:pPr>
            <a:r>
              <a:rPr i="1" sz="4300">
                <a:solidFill>
                  <a:srgbClr val="F6E0AB"/>
                </a:solidFill>
                <a:effectLst>
                  <a:outerShdw sx="100000" sy="100000" kx="0" ky="0" algn="b" rotWithShape="0" blurRad="12700" dist="25400" dir="16200000">
                    <a:srgbClr val="000000">
                      <a:alpha val="30000"/>
                    </a:srgbClr>
                  </a:outerShdw>
                </a:effectLst>
              </a:rPr>
              <a:t>Body Level Two</a:t>
            </a:r>
            <a:endParaRPr i="1" sz="4300">
              <a:solidFill>
                <a:srgbClr val="F6E0AB"/>
              </a:solidFill>
              <a:effectLst>
                <a:outerShdw sx="100000" sy="100000" kx="0" ky="0" algn="b" rotWithShape="0" blurRad="12700" dist="25400" dir="16200000">
                  <a:srgbClr val="000000">
                    <a:alpha val="30000"/>
                  </a:srgbClr>
                </a:outerShdw>
              </a:effectLst>
            </a:endParaRPr>
          </a:p>
          <a:p>
            <a:pPr lvl="2">
              <a:defRPr i="0" sz="1800">
                <a:solidFill>
                  <a:srgbClr val="000000"/>
                </a:solidFill>
                <a:effectLst/>
              </a:defRPr>
            </a:pPr>
            <a:r>
              <a:rPr i="1" sz="4300">
                <a:solidFill>
                  <a:srgbClr val="F6E0AB"/>
                </a:solidFill>
                <a:effectLst>
                  <a:outerShdw sx="100000" sy="100000" kx="0" ky="0" algn="b" rotWithShape="0" blurRad="12700" dist="25400" dir="16200000">
                    <a:srgbClr val="000000">
                      <a:alpha val="30000"/>
                    </a:srgbClr>
                  </a:outerShdw>
                </a:effectLst>
              </a:rPr>
              <a:t>Body Level Three</a:t>
            </a:r>
            <a:endParaRPr i="1" sz="4300">
              <a:solidFill>
                <a:srgbClr val="F6E0AB"/>
              </a:solidFill>
              <a:effectLst>
                <a:outerShdw sx="100000" sy="100000" kx="0" ky="0" algn="b" rotWithShape="0" blurRad="12700" dist="25400" dir="16200000">
                  <a:srgbClr val="000000">
                    <a:alpha val="30000"/>
                  </a:srgbClr>
                </a:outerShdw>
              </a:effectLst>
            </a:endParaRPr>
          </a:p>
          <a:p>
            <a:pPr lvl="3">
              <a:defRPr i="0" sz="1800">
                <a:solidFill>
                  <a:srgbClr val="000000"/>
                </a:solidFill>
                <a:effectLst/>
              </a:defRPr>
            </a:pPr>
            <a:r>
              <a:rPr i="1" sz="4300">
                <a:solidFill>
                  <a:srgbClr val="F6E0AB"/>
                </a:solidFill>
                <a:effectLst>
                  <a:outerShdw sx="100000" sy="100000" kx="0" ky="0" algn="b" rotWithShape="0" blurRad="12700" dist="25400" dir="16200000">
                    <a:srgbClr val="000000">
                      <a:alpha val="30000"/>
                    </a:srgbClr>
                  </a:outerShdw>
                </a:effectLst>
              </a:rPr>
              <a:t>Body Level Four</a:t>
            </a:r>
            <a:endParaRPr i="1" sz="4300">
              <a:solidFill>
                <a:srgbClr val="F6E0AB"/>
              </a:solidFill>
              <a:effectLst>
                <a:outerShdw sx="100000" sy="100000" kx="0" ky="0" algn="b" rotWithShape="0" blurRad="12700" dist="25400" dir="16200000">
                  <a:srgbClr val="000000">
                    <a:alpha val="30000"/>
                  </a:srgbClr>
                </a:outerShdw>
              </a:effectLst>
            </a:endParaRPr>
          </a:p>
          <a:p>
            <a:pPr lvl="4">
              <a:defRPr i="0" sz="1800">
                <a:solidFill>
                  <a:srgbClr val="000000"/>
                </a:solidFill>
                <a:effectLst/>
              </a:defRPr>
            </a:pPr>
            <a:r>
              <a:rPr i="1" sz="4300">
                <a:solidFill>
                  <a:srgbClr val="F6E0AB"/>
                </a:solidFill>
                <a:effectLst>
                  <a:outerShdw sx="100000" sy="100000" kx="0" ky="0" algn="b" rotWithShape="0" blurRad="12700" dist="25400" dir="16200000">
                    <a:srgbClr val="000000">
                      <a:alpha val="30000"/>
                    </a:srgbClr>
                  </a:outerShdw>
                </a:effectLst>
              </a:rPr>
              <a:t>Body Level Five</a:t>
            </a:r>
          </a:p>
        </p:txBody>
      </p:sp>
      <p:sp>
        <p:nvSpPr>
          <p:cNvPr id="12" name="Shape 12"/>
          <p:cNvSpPr/>
          <p:nvPr>
            <p:ph type="sldNum" sz="quarter" idx="2"/>
          </p:nvPr>
        </p:nvSpPr>
        <p:spPr>
          <a:xfrm>
            <a:off x="6337299" y="8991600"/>
            <a:ext cx="342901" cy="406400"/>
          </a:xfrm>
          <a:prstGeom prst="rect">
            <a:avLst/>
          </a:prstGeom>
        </p:spPr>
        <p:txBody>
          <a:bodyPr/>
          <a:lstStyle>
            <a:lvl1pPr>
              <a:defRPr>
                <a:solidFill>
                  <a:srgbClr val="D7D0B2"/>
                </a:solidFill>
              </a:defRPr>
            </a:lvl1pPr>
          </a:lstStyle>
          <a:p>
            <a:pPr lvl="0">
              <a:defRPr>
                <a:effectLst/>
              </a:defRPr>
            </a:pPr>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825500" y="3733800"/>
            <a:ext cx="11353800" cy="2273300"/>
          </a:xfrm>
          <a:prstGeom prst="rect">
            <a:avLst/>
          </a:prstGeom>
          <a:effectLst>
            <a:outerShdw sx="100000" sy="100000" kx="0" ky="0" algn="b" rotWithShape="0" blurRad="25400" dist="12700" dir="5400000">
              <a:srgbClr val="FFFFFF"/>
            </a:outerShdw>
          </a:effectLst>
        </p:spPr>
        <p:txBody>
          <a:bodyPr/>
          <a:lstStyle>
            <a:lvl1pPr>
              <a:defRPr>
                <a:solidFill>
                  <a:srgbClr val="4F5C3F">
                    <a:alpha val="69000"/>
                  </a:srgbClr>
                </a:solidFill>
                <a:effectLst>
                  <a:outerShdw sx="100000" sy="100000" kx="0" ky="0" algn="b" rotWithShape="0" blurRad="25400" dist="12700" dir="16200000">
                    <a:srgbClr val="3A3A3A">
                      <a:alpha val="35000"/>
                    </a:srgbClr>
                  </a:outerShdw>
                </a:effectLst>
              </a:defRPr>
            </a:lvl1pPr>
          </a:lstStyle>
          <a:p>
            <a:pPr lvl="0">
              <a:defRPr cap="none" spc="0" sz="1800">
                <a:solidFill>
                  <a:srgbClr val="000000"/>
                </a:solidFill>
                <a:effectLst/>
              </a:defRPr>
            </a:pPr>
            <a:r>
              <a:rPr cap="all" spc="320" sz="6400">
                <a:solidFill>
                  <a:srgbClr val="4F5C3F">
                    <a:alpha val="69000"/>
                  </a:srgbClr>
                </a:solidFill>
                <a:effectLst>
                  <a:outerShdw sx="100000" sy="100000" kx="0" ky="0" algn="b" rotWithShape="0" blurRad="25400" dist="12700" dir="16200000">
                    <a:srgbClr val="3A3A3A">
                      <a:alpha val="35000"/>
                    </a:srgbClr>
                  </a:outerShdw>
                </a:effectLst>
              </a:rPr>
              <a:t>Title Text</a:t>
            </a:r>
          </a:p>
        </p:txBody>
      </p:sp>
      <p:sp>
        <p:nvSpPr>
          <p:cNvPr id="15" name="Shape 15"/>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304800" y="1778000"/>
            <a:ext cx="7327900" cy="3340100"/>
          </a:xfrm>
          <a:prstGeom prst="rect">
            <a:avLst/>
          </a:prstGeom>
          <a:effectLst>
            <a:outerShdw sx="100000" sy="100000" kx="0" ky="0" algn="b" rotWithShape="0" blurRad="25400" dist="12700" dir="5400000">
              <a:srgbClr val="FFFFFF"/>
            </a:outerShdw>
          </a:effectLst>
        </p:spPr>
        <p:txBody>
          <a:bodyPr anchor="b"/>
          <a:lstStyle>
            <a:lvl1pPr>
              <a:defRPr>
                <a:solidFill>
                  <a:srgbClr val="4F5C3F">
                    <a:alpha val="69000"/>
                  </a:srgbClr>
                </a:solidFill>
                <a:effectLst>
                  <a:outerShdw sx="100000" sy="100000" kx="0" ky="0" algn="b" rotWithShape="0" blurRad="25400" dist="12700" dir="16200000">
                    <a:srgbClr val="3A3A3A">
                      <a:alpha val="35000"/>
                    </a:srgbClr>
                  </a:outerShdw>
                </a:effectLst>
              </a:defRPr>
            </a:lvl1pPr>
          </a:lstStyle>
          <a:p>
            <a:pPr lvl="0">
              <a:defRPr cap="none" spc="0" sz="1800">
                <a:solidFill>
                  <a:srgbClr val="000000"/>
                </a:solidFill>
                <a:effectLst/>
              </a:defRPr>
            </a:pPr>
            <a:r>
              <a:rPr cap="all" spc="320" sz="6400">
                <a:solidFill>
                  <a:srgbClr val="4F5C3F">
                    <a:alpha val="69000"/>
                  </a:srgbClr>
                </a:solidFill>
                <a:effectLst>
                  <a:outerShdw sx="100000" sy="100000" kx="0" ky="0" algn="b" rotWithShape="0" blurRad="25400" dist="12700" dir="16200000">
                    <a:srgbClr val="3A3A3A">
                      <a:alpha val="35000"/>
                    </a:srgbClr>
                  </a:outerShdw>
                </a:effectLst>
              </a:rPr>
              <a:t>Title Text</a:t>
            </a:r>
          </a:p>
        </p:txBody>
      </p:sp>
      <p:sp>
        <p:nvSpPr>
          <p:cNvPr id="18" name="Shape 18"/>
          <p:cNvSpPr/>
          <p:nvPr>
            <p:ph type="body" idx="1"/>
          </p:nvPr>
        </p:nvSpPr>
        <p:spPr>
          <a:xfrm>
            <a:off x="304800" y="5168900"/>
            <a:ext cx="7327900" cy="27432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lvl="0">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One</a:t>
            </a:r>
            <a:endParaRPr i="1" sz="3200">
              <a:solidFill>
                <a:srgbClr val="4F5C3F"/>
              </a:solidFill>
              <a:effectLst>
                <a:outerShdw sx="100000" sy="100000" kx="0" ky="0" algn="b" rotWithShape="0" blurRad="25400" dist="12700" dir="0">
                  <a:srgbClr val="FFFFFF">
                    <a:alpha val="45000"/>
                  </a:srgbClr>
                </a:outerShdw>
              </a:effectLst>
            </a:endParaRPr>
          </a:p>
          <a:p>
            <a:pPr lvl="1">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Two</a:t>
            </a:r>
            <a:endParaRPr i="1" sz="3200">
              <a:solidFill>
                <a:srgbClr val="4F5C3F"/>
              </a:solidFill>
              <a:effectLst>
                <a:outerShdw sx="100000" sy="100000" kx="0" ky="0" algn="b" rotWithShape="0" blurRad="25400" dist="12700" dir="0">
                  <a:srgbClr val="FFFFFF">
                    <a:alpha val="45000"/>
                  </a:srgbClr>
                </a:outerShdw>
              </a:effectLst>
            </a:endParaRPr>
          </a:p>
          <a:p>
            <a:pPr lvl="2">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Three</a:t>
            </a:r>
            <a:endParaRPr i="1" sz="3200">
              <a:solidFill>
                <a:srgbClr val="4F5C3F"/>
              </a:solidFill>
              <a:effectLst>
                <a:outerShdw sx="100000" sy="100000" kx="0" ky="0" algn="b" rotWithShape="0" blurRad="25400" dist="12700" dir="0">
                  <a:srgbClr val="FFFFFF">
                    <a:alpha val="45000"/>
                  </a:srgbClr>
                </a:outerShdw>
              </a:effectLst>
            </a:endParaRPr>
          </a:p>
          <a:p>
            <a:pPr lvl="3">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Four</a:t>
            </a:r>
            <a:endParaRPr i="1" sz="3200">
              <a:solidFill>
                <a:srgbClr val="4F5C3F"/>
              </a:solidFill>
              <a:effectLst>
                <a:outerShdw sx="100000" sy="100000" kx="0" ky="0" algn="b" rotWithShape="0" blurRad="25400" dist="12700" dir="0">
                  <a:srgbClr val="FFFFFF">
                    <a:alpha val="45000"/>
                  </a:srgbClr>
                </a:outerShdw>
              </a:effectLst>
            </a:endParaRPr>
          </a:p>
          <a:p>
            <a:pPr lvl="4">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Body Level Five</a:t>
            </a:r>
          </a:p>
        </p:txBody>
      </p:sp>
      <p:sp>
        <p:nvSpPr>
          <p:cNvPr id="19" name="Shape 19"/>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Title Text</a:t>
            </a:r>
          </a:p>
        </p:txBody>
      </p:sp>
      <p:sp>
        <p:nvSpPr>
          <p:cNvPr id="22" name="Shape 22"/>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Title Text</a:t>
            </a:r>
          </a:p>
        </p:txBody>
      </p:sp>
      <p:sp>
        <p:nvSpPr>
          <p:cNvPr id="25" name="Shape 2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One</a:t>
            </a:r>
            <a:endParaRPr sz="3600">
              <a:solidFill>
                <a:srgbClr val="4F5C3F"/>
              </a:solidFill>
              <a:effectLst>
                <a:outerShdw sx="100000" sy="100000" kx="0" ky="0" algn="b" rotWithShape="0" blurRad="25400" dist="12700" dir="0">
                  <a:srgbClr val="FFFFFF">
                    <a:alpha val="45000"/>
                  </a:srgbClr>
                </a:outerShdw>
              </a:effectLst>
            </a:endParaRPr>
          </a:p>
          <a:p>
            <a:pPr lvl="1">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Two</a:t>
            </a:r>
            <a:endParaRPr sz="3600">
              <a:solidFill>
                <a:srgbClr val="4F5C3F"/>
              </a:solidFill>
              <a:effectLst>
                <a:outerShdw sx="100000" sy="100000" kx="0" ky="0" algn="b" rotWithShape="0" blurRad="25400" dist="12700" dir="0">
                  <a:srgbClr val="FFFFFF">
                    <a:alpha val="45000"/>
                  </a:srgbClr>
                </a:outerShdw>
              </a:effectLst>
            </a:endParaRPr>
          </a:p>
          <a:p>
            <a:pPr lvl="2">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Three</a:t>
            </a:r>
            <a:endParaRPr sz="3600">
              <a:solidFill>
                <a:srgbClr val="4F5C3F"/>
              </a:solidFill>
              <a:effectLst>
                <a:outerShdw sx="100000" sy="100000" kx="0" ky="0" algn="b" rotWithShape="0" blurRad="25400" dist="12700" dir="0">
                  <a:srgbClr val="FFFFFF">
                    <a:alpha val="45000"/>
                  </a:srgbClr>
                </a:outerShdw>
              </a:effectLst>
            </a:endParaRPr>
          </a:p>
          <a:p>
            <a:pPr lvl="3">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Four</a:t>
            </a:r>
            <a:endParaRPr sz="3600">
              <a:solidFill>
                <a:srgbClr val="4F5C3F"/>
              </a:solidFill>
              <a:effectLst>
                <a:outerShdw sx="100000" sy="100000" kx="0" ky="0" algn="b" rotWithShape="0" blurRad="25400" dist="12700" dir="0">
                  <a:srgbClr val="FFFFFF">
                    <a:alpha val="45000"/>
                  </a:srgbClr>
                </a:outerShdw>
              </a:effectLst>
            </a:endParaRPr>
          </a:p>
          <a:p>
            <a:pPr lvl="4">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Five</a:t>
            </a:r>
          </a:p>
        </p:txBody>
      </p:sp>
      <p:sp>
        <p:nvSpPr>
          <p:cNvPr id="26" name="Shape 26"/>
          <p:cNvSpPr/>
          <p:nvPr>
            <p:ph type="sldNum" sz="quarter" idx="2"/>
          </p:nvPr>
        </p:nvSpPr>
        <p:spPr>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Title Text</a:t>
            </a:r>
          </a:p>
        </p:txBody>
      </p:sp>
      <p:sp>
        <p:nvSpPr>
          <p:cNvPr id="29" name="Shape 29"/>
          <p:cNvSpPr/>
          <p:nvPr>
            <p:ph type="body" idx="1"/>
          </p:nvPr>
        </p:nvSpPr>
        <p:spPr>
          <a:xfrm>
            <a:off x="825500" y="2768600"/>
            <a:ext cx="5422900" cy="6184900"/>
          </a:xfrm>
          <a:prstGeom prst="rect">
            <a:avLst/>
          </a:prstGeom>
        </p:spPr>
        <p:txBody>
          <a:bodyPr/>
          <a:lstStyle>
            <a:lvl1pPr marL="406400" indent="-406400">
              <a:spcBef>
                <a:spcPts val="3600"/>
              </a:spcBef>
              <a:buBlip>
                <a:blip r:embed="rId2"/>
              </a:buBlip>
              <a:defRPr sz="3200"/>
            </a:lvl1pPr>
            <a:lvl2pPr marL="812800" indent="-406400">
              <a:spcBef>
                <a:spcPts val="3600"/>
              </a:spcBef>
              <a:buBlip>
                <a:blip r:embed="rId2"/>
              </a:buBlip>
              <a:defRPr sz="3200"/>
            </a:lvl2pPr>
            <a:lvl3pPr marL="1219200" indent="-406400">
              <a:spcBef>
                <a:spcPts val="3600"/>
              </a:spcBef>
              <a:buBlip>
                <a:blip r:embed="rId2"/>
              </a:buBlip>
              <a:defRPr sz="3200"/>
            </a:lvl3pPr>
            <a:lvl4pPr marL="1625600" indent="-406400">
              <a:spcBef>
                <a:spcPts val="3600"/>
              </a:spcBef>
              <a:buBlip>
                <a:blip r:embed="rId2"/>
              </a:buBlip>
              <a:defRPr sz="3200"/>
            </a:lvl4pPr>
            <a:lvl5pPr marL="2032000" indent="-406400">
              <a:spcBef>
                <a:spcPts val="3600"/>
              </a:spcBef>
              <a:buBlip>
                <a:blip r:embed="rId2"/>
              </a:buBlip>
              <a:defRPr sz="3200"/>
            </a:lvl5pPr>
          </a:lstStyle>
          <a:p>
            <a:pPr lvl="0">
              <a:defRPr sz="1800">
                <a:solidFill>
                  <a:srgbClr val="000000"/>
                </a:solidFill>
                <a:effectLst/>
              </a:defRPr>
            </a:pPr>
            <a:r>
              <a:rPr sz="3200">
                <a:solidFill>
                  <a:srgbClr val="4F5C3F"/>
                </a:solidFill>
                <a:effectLst>
                  <a:outerShdw sx="100000" sy="100000" kx="0" ky="0" algn="b" rotWithShape="0" blurRad="25400" dist="12700" dir="0">
                    <a:srgbClr val="FFFFFF">
                      <a:alpha val="45000"/>
                    </a:srgbClr>
                  </a:outerShdw>
                </a:effectLst>
              </a:rPr>
              <a:t>Body Level One</a:t>
            </a:r>
            <a:endParaRPr sz="3200">
              <a:solidFill>
                <a:srgbClr val="4F5C3F"/>
              </a:solidFill>
              <a:effectLst>
                <a:outerShdw sx="100000" sy="100000" kx="0" ky="0" algn="b" rotWithShape="0" blurRad="25400" dist="12700" dir="0">
                  <a:srgbClr val="FFFFFF">
                    <a:alpha val="45000"/>
                  </a:srgbClr>
                </a:outerShdw>
              </a:effectLst>
            </a:endParaRPr>
          </a:p>
          <a:p>
            <a:pPr lvl="1">
              <a:defRPr sz="1800">
                <a:solidFill>
                  <a:srgbClr val="000000"/>
                </a:solidFill>
                <a:effectLst/>
              </a:defRPr>
            </a:pPr>
            <a:r>
              <a:rPr sz="3200">
                <a:solidFill>
                  <a:srgbClr val="4F5C3F"/>
                </a:solidFill>
                <a:effectLst>
                  <a:outerShdw sx="100000" sy="100000" kx="0" ky="0" algn="b" rotWithShape="0" blurRad="25400" dist="12700" dir="0">
                    <a:srgbClr val="FFFFFF">
                      <a:alpha val="45000"/>
                    </a:srgbClr>
                  </a:outerShdw>
                </a:effectLst>
              </a:rPr>
              <a:t>Body Level Two</a:t>
            </a:r>
            <a:endParaRPr sz="3200">
              <a:solidFill>
                <a:srgbClr val="4F5C3F"/>
              </a:solidFill>
              <a:effectLst>
                <a:outerShdw sx="100000" sy="100000" kx="0" ky="0" algn="b" rotWithShape="0" blurRad="25400" dist="12700" dir="0">
                  <a:srgbClr val="FFFFFF">
                    <a:alpha val="45000"/>
                  </a:srgbClr>
                </a:outerShdw>
              </a:effectLst>
            </a:endParaRPr>
          </a:p>
          <a:p>
            <a:pPr lvl="2">
              <a:defRPr sz="1800">
                <a:solidFill>
                  <a:srgbClr val="000000"/>
                </a:solidFill>
                <a:effectLst/>
              </a:defRPr>
            </a:pPr>
            <a:r>
              <a:rPr sz="3200">
                <a:solidFill>
                  <a:srgbClr val="4F5C3F"/>
                </a:solidFill>
                <a:effectLst>
                  <a:outerShdw sx="100000" sy="100000" kx="0" ky="0" algn="b" rotWithShape="0" blurRad="25400" dist="12700" dir="0">
                    <a:srgbClr val="FFFFFF">
                      <a:alpha val="45000"/>
                    </a:srgbClr>
                  </a:outerShdw>
                </a:effectLst>
              </a:rPr>
              <a:t>Body Level Three</a:t>
            </a:r>
            <a:endParaRPr sz="3200">
              <a:solidFill>
                <a:srgbClr val="4F5C3F"/>
              </a:solidFill>
              <a:effectLst>
                <a:outerShdw sx="100000" sy="100000" kx="0" ky="0" algn="b" rotWithShape="0" blurRad="25400" dist="12700" dir="0">
                  <a:srgbClr val="FFFFFF">
                    <a:alpha val="45000"/>
                  </a:srgbClr>
                </a:outerShdw>
              </a:effectLst>
            </a:endParaRPr>
          </a:p>
          <a:p>
            <a:pPr lvl="3">
              <a:defRPr sz="1800">
                <a:solidFill>
                  <a:srgbClr val="000000"/>
                </a:solidFill>
                <a:effectLst/>
              </a:defRPr>
            </a:pPr>
            <a:r>
              <a:rPr sz="3200">
                <a:solidFill>
                  <a:srgbClr val="4F5C3F"/>
                </a:solidFill>
                <a:effectLst>
                  <a:outerShdw sx="100000" sy="100000" kx="0" ky="0" algn="b" rotWithShape="0" blurRad="25400" dist="12700" dir="0">
                    <a:srgbClr val="FFFFFF">
                      <a:alpha val="45000"/>
                    </a:srgbClr>
                  </a:outerShdw>
                </a:effectLst>
              </a:rPr>
              <a:t>Body Level Four</a:t>
            </a:r>
            <a:endParaRPr sz="3200">
              <a:solidFill>
                <a:srgbClr val="4F5C3F"/>
              </a:solidFill>
              <a:effectLst>
                <a:outerShdw sx="100000" sy="100000" kx="0" ky="0" algn="b" rotWithShape="0" blurRad="25400" dist="12700" dir="0">
                  <a:srgbClr val="FFFFFF">
                    <a:alpha val="45000"/>
                  </a:srgbClr>
                </a:outerShdw>
              </a:effectLst>
            </a:endParaRPr>
          </a:p>
          <a:p>
            <a:pPr lvl="4">
              <a:defRPr sz="1800">
                <a:solidFill>
                  <a:srgbClr val="000000"/>
                </a:solidFill>
                <a:effectLst/>
              </a:defRPr>
            </a:pPr>
            <a:r>
              <a:rPr sz="3200">
                <a:solidFill>
                  <a:srgbClr val="4F5C3F"/>
                </a:solidFill>
                <a:effectLst>
                  <a:outerShdw sx="100000" sy="100000" kx="0" ky="0" algn="b" rotWithShape="0" blurRad="25400" dist="12700" dir="0">
                    <a:srgbClr val="FFFFFF">
                      <a:alpha val="45000"/>
                    </a:srgbClr>
                  </a:outerShdw>
                </a:effectLst>
              </a:rPr>
              <a:t>Body Level Five</a:t>
            </a:r>
          </a:p>
        </p:txBody>
      </p:sp>
      <p:sp>
        <p:nvSpPr>
          <p:cNvPr id="30" name="Shape 30"/>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body" idx="1"/>
          </p:nvPr>
        </p:nvSpPr>
        <p:spPr>
          <a:xfrm>
            <a:off x="825500" y="825500"/>
            <a:ext cx="11353800" cy="81026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One</a:t>
            </a:r>
            <a:endParaRPr sz="3600">
              <a:solidFill>
                <a:srgbClr val="4F5C3F"/>
              </a:solidFill>
              <a:effectLst>
                <a:outerShdw sx="100000" sy="100000" kx="0" ky="0" algn="b" rotWithShape="0" blurRad="25400" dist="12700" dir="0">
                  <a:srgbClr val="FFFFFF">
                    <a:alpha val="45000"/>
                  </a:srgbClr>
                </a:outerShdw>
              </a:effectLst>
            </a:endParaRPr>
          </a:p>
          <a:p>
            <a:pPr lvl="1">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Two</a:t>
            </a:r>
            <a:endParaRPr sz="3600">
              <a:solidFill>
                <a:srgbClr val="4F5C3F"/>
              </a:solidFill>
              <a:effectLst>
                <a:outerShdw sx="100000" sy="100000" kx="0" ky="0" algn="b" rotWithShape="0" blurRad="25400" dist="12700" dir="0">
                  <a:srgbClr val="FFFFFF">
                    <a:alpha val="45000"/>
                  </a:srgbClr>
                </a:outerShdw>
              </a:effectLst>
            </a:endParaRPr>
          </a:p>
          <a:p>
            <a:pPr lvl="2">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Three</a:t>
            </a:r>
            <a:endParaRPr sz="3600">
              <a:solidFill>
                <a:srgbClr val="4F5C3F"/>
              </a:solidFill>
              <a:effectLst>
                <a:outerShdw sx="100000" sy="100000" kx="0" ky="0" algn="b" rotWithShape="0" blurRad="25400" dist="12700" dir="0">
                  <a:srgbClr val="FFFFFF">
                    <a:alpha val="45000"/>
                  </a:srgbClr>
                </a:outerShdw>
              </a:effectLst>
            </a:endParaRPr>
          </a:p>
          <a:p>
            <a:pPr lvl="3">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Four</a:t>
            </a:r>
            <a:endParaRPr sz="3600">
              <a:solidFill>
                <a:srgbClr val="4F5C3F"/>
              </a:solidFill>
              <a:effectLst>
                <a:outerShdw sx="100000" sy="100000" kx="0" ky="0" algn="b" rotWithShape="0" blurRad="25400" dist="12700" dir="0">
                  <a:srgbClr val="FFFFFF">
                    <a:alpha val="45000"/>
                  </a:srgbClr>
                </a:outerShdw>
              </a:effectLst>
            </a:endParaRPr>
          </a:p>
          <a:p>
            <a:pPr lvl="4">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Five</a:t>
            </a:r>
          </a:p>
        </p:txBody>
      </p:sp>
      <p:sp>
        <p:nvSpPr>
          <p:cNvPr id="33" name="Shape 33"/>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5" name="Embossed_Background.jpeg"/>
          <p:cNvPicPr/>
          <p:nvPr/>
        </p:nvPicPr>
        <p:blipFill>
          <a:blip r:embed="rId3">
            <a:extLst/>
          </a:blip>
          <a:stretch>
            <a:fillRect/>
          </a:stretch>
        </p:blipFill>
        <p:spPr>
          <a:xfrm>
            <a:off x="647700" y="647700"/>
            <a:ext cx="11747500" cy="8472197"/>
          </a:xfrm>
          <a:prstGeom prst="rect">
            <a:avLst/>
          </a:prstGeom>
          <a:ln w="12700">
            <a:miter lim="400000"/>
          </a:ln>
        </p:spPr>
      </p:pic>
      <p:sp>
        <p:nvSpPr>
          <p:cNvPr id="36" name="Shape 36"/>
          <p:cNvSpPr/>
          <p:nvPr>
            <p:ph type="sldNum" sz="quarter" idx="2"/>
          </p:nvPr>
        </p:nvSpPr>
        <p:spPr>
          <a:xfrm>
            <a:off x="6337299" y="8991600"/>
            <a:ext cx="342901" cy="406400"/>
          </a:xfrm>
          <a:prstGeom prst="rect">
            <a:avLst/>
          </a:prstGeom>
        </p:spPr>
        <p:txBody>
          <a:bodyPr/>
          <a:lstStyle/>
          <a:p>
            <a:pPr lvl="0">
              <a:defRPr>
                <a:effectLst/>
              </a:defRPr>
            </a:pPr>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825500" y="50800"/>
            <a:ext cx="11353800" cy="203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Title Text</a:t>
            </a:r>
          </a:p>
        </p:txBody>
      </p:sp>
      <p:sp>
        <p:nvSpPr>
          <p:cNvPr id="3" name="Shape 3"/>
          <p:cNvSpPr/>
          <p:nvPr>
            <p:ph type="body" idx="1"/>
          </p:nvPr>
        </p:nvSpPr>
        <p:spPr>
          <a:xfrm>
            <a:off x="825500" y="2705100"/>
            <a:ext cx="11353800" cy="622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One</a:t>
            </a:r>
            <a:endParaRPr sz="3600">
              <a:solidFill>
                <a:srgbClr val="4F5C3F"/>
              </a:solidFill>
              <a:effectLst>
                <a:outerShdw sx="100000" sy="100000" kx="0" ky="0" algn="b" rotWithShape="0" blurRad="25400" dist="12700" dir="0">
                  <a:srgbClr val="FFFFFF">
                    <a:alpha val="45000"/>
                  </a:srgbClr>
                </a:outerShdw>
              </a:effectLst>
            </a:endParaRPr>
          </a:p>
          <a:p>
            <a:pPr lvl="1">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Two</a:t>
            </a:r>
            <a:endParaRPr sz="3600">
              <a:solidFill>
                <a:srgbClr val="4F5C3F"/>
              </a:solidFill>
              <a:effectLst>
                <a:outerShdw sx="100000" sy="100000" kx="0" ky="0" algn="b" rotWithShape="0" blurRad="25400" dist="12700" dir="0">
                  <a:srgbClr val="FFFFFF">
                    <a:alpha val="45000"/>
                  </a:srgbClr>
                </a:outerShdw>
              </a:effectLst>
            </a:endParaRPr>
          </a:p>
          <a:p>
            <a:pPr lvl="2">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Three</a:t>
            </a:r>
            <a:endParaRPr sz="3600">
              <a:solidFill>
                <a:srgbClr val="4F5C3F"/>
              </a:solidFill>
              <a:effectLst>
                <a:outerShdw sx="100000" sy="100000" kx="0" ky="0" algn="b" rotWithShape="0" blurRad="25400" dist="12700" dir="0">
                  <a:srgbClr val="FFFFFF">
                    <a:alpha val="45000"/>
                  </a:srgbClr>
                </a:outerShdw>
              </a:effectLst>
            </a:endParaRPr>
          </a:p>
          <a:p>
            <a:pPr lvl="3">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Four</a:t>
            </a:r>
            <a:endParaRPr sz="3600">
              <a:solidFill>
                <a:srgbClr val="4F5C3F"/>
              </a:solidFill>
              <a:effectLst>
                <a:outerShdw sx="100000" sy="100000" kx="0" ky="0" algn="b" rotWithShape="0" blurRad="25400" dist="12700" dir="0">
                  <a:srgbClr val="FFFFFF">
                    <a:alpha val="45000"/>
                  </a:srgbClr>
                </a:outerShdw>
              </a:effectLst>
            </a:endParaRPr>
          </a:p>
          <a:p>
            <a:pPr lvl="4">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Body Level Five</a:t>
            </a:r>
          </a:p>
        </p:txBody>
      </p:sp>
      <p:sp>
        <p:nvSpPr>
          <p:cNvPr id="4" name="Shape 4"/>
          <p:cNvSpPr/>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0" tIns="0" rIns="0" bIns="0">
            <a:spAutoFit/>
          </a:bodyPr>
          <a:lstStyle>
            <a:lvl1pPr>
              <a:lnSpc>
                <a:spcPct val="100000"/>
              </a:lnSpc>
              <a:defRPr sz="1800">
                <a:latin typeface="Palatino"/>
                <a:ea typeface="Palatino"/>
                <a:cs typeface="Palatino"/>
                <a:sym typeface="Palatino"/>
              </a:defRPr>
            </a:lvl1pPr>
          </a:lstStyle>
          <a:p>
            <a:pPr lvl="0">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1pPr>
      <a:lvl2pPr indent="2286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2pPr>
      <a:lvl3pPr indent="4572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3pPr>
      <a:lvl4pPr indent="6858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4pPr>
      <a:lvl5pPr indent="9144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5pPr>
      <a:lvl6pPr indent="11430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6pPr>
      <a:lvl7pPr indent="13716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7pPr>
      <a:lvl8pPr indent="16002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8pPr>
      <a:lvl9pPr indent="1828800" algn="ctr" defTabSz="584200">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mn-lt"/>
          <a:ea typeface="+mn-ea"/>
          <a:cs typeface="+mn-cs"/>
          <a:sym typeface="Georgia"/>
        </a:defRPr>
      </a:lvl9pPr>
    </p:titleStyle>
    <p:bodyStyle>
      <a:lvl1pPr marL="4318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1pPr>
      <a:lvl2pPr marL="8636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2pPr>
      <a:lvl3pPr marL="12954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3pPr>
      <a:lvl4pPr marL="17272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4pPr>
      <a:lvl5pPr marL="21590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5pPr>
      <a:lvl6pPr marL="25908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6pPr>
      <a:lvl7pPr marL="30226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7pPr>
      <a:lvl8pPr marL="34544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8pPr>
      <a:lvl9pPr marL="3886200" indent="-431800" defTabSz="584200">
        <a:lnSpc>
          <a:spcPct val="120000"/>
        </a:lnSpc>
        <a:spcBef>
          <a:spcPts val="5200"/>
        </a:spcBef>
        <a:buSzPct val="35000"/>
        <a:buFont typeface="Zapf Dingbats"/>
        <a:buBlip>
          <a:blip r:embed="rId3"/>
        </a:buBlip>
        <a:defRPr sz="3600">
          <a:solidFill>
            <a:srgbClr val="4F5C3F"/>
          </a:solidFill>
          <a:effectLst>
            <a:outerShdw sx="100000" sy="100000" kx="0" ky="0" algn="b" rotWithShape="0" blurRad="25400" dist="12700" dir="0">
              <a:srgbClr val="FFFFFF">
                <a:alpha val="45000"/>
              </a:srgbClr>
            </a:outerShdw>
          </a:effectLst>
          <a:latin typeface="+mn-lt"/>
          <a:ea typeface="+mn-ea"/>
          <a:cs typeface="+mn-cs"/>
          <a:sym typeface="Georgia"/>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cap="none" spc="0" sz="1800">
                <a:solidFill>
                  <a:srgbClr val="000000"/>
                </a:solidFill>
                <a:effectLst/>
              </a:defRPr>
            </a:pPr>
            <a:r>
              <a:rPr cap="all" spc="320" sz="6400">
                <a:solidFill>
                  <a:srgbClr val="4F5C3F">
                    <a:alpha val="69000"/>
                  </a:srgbClr>
                </a:solidFill>
                <a:effectLst>
                  <a:outerShdw sx="100000" sy="100000" kx="0" ky="0" algn="b" rotWithShape="0" blurRad="25400" dist="12700" dir="16200000">
                    <a:srgbClr val="3A3A3A">
                      <a:alpha val="35000"/>
                    </a:srgbClr>
                  </a:outerShdw>
                </a:effectLst>
              </a:rPr>
              <a:t>SLS1101</a:t>
            </a:r>
          </a:p>
        </p:txBody>
      </p:sp>
      <p:sp>
        <p:nvSpPr>
          <p:cNvPr id="47" name="Shape 47"/>
          <p:cNvSpPr/>
          <p:nvPr>
            <p:ph type="body" idx="1"/>
          </p:nvPr>
        </p:nvSpPr>
        <p:spPr>
          <a:prstGeom prst="rect">
            <a:avLst/>
          </a:prstGeom>
        </p:spPr>
        <p:txBody>
          <a:bodyPr/>
          <a:lstStyle/>
          <a:p>
            <a:pPr lvl="0">
              <a:defRPr i="0" sz="1800">
                <a:solidFill>
                  <a:srgbClr val="000000"/>
                </a:solidFill>
                <a:effectLst/>
              </a:defRPr>
            </a:pPr>
            <a:r>
              <a:rPr i="1" sz="3200">
                <a:solidFill>
                  <a:srgbClr val="4F5C3F"/>
                </a:solidFill>
                <a:effectLst>
                  <a:outerShdw sx="100000" sy="100000" kx="0" ky="0" algn="b" rotWithShape="0" blurRad="25400" dist="12700" dir="0">
                    <a:srgbClr val="FFFFFF">
                      <a:alpha val="45000"/>
                    </a:srgbClr>
                  </a:outerShdw>
                </a:effectLst>
              </a:rPr>
              <a:t>Professor Caroline S. Brooks</a:t>
            </a:r>
          </a:p>
        </p:txBody>
      </p:sp>
      <p:sp>
        <p:nvSpPr>
          <p:cNvPr id="48" name="Shape 48"/>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D7D0B2"/>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experiences</a:t>
            </a:r>
          </a:p>
        </p:txBody>
      </p:sp>
      <p:sp>
        <p:nvSpPr>
          <p:cNvPr id="83" name="Shape 83"/>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Metacognition </a:t>
            </a:r>
            <a:r>
              <a:rPr sz="3600">
                <a:solidFill>
                  <a:srgbClr val="4F5C3F"/>
                </a:solidFill>
                <a:effectLst>
                  <a:outerShdw sx="100000" sy="100000" kx="0" ky="0" algn="b" rotWithShape="0" blurRad="25400" dist="12700" dir="0">
                    <a:srgbClr val="FFFFFF">
                      <a:alpha val="45000"/>
                    </a:srgbClr>
                  </a:outerShdw>
                </a:effectLst>
              </a:rPr>
              <a:t>or the ability to control one’s cognitive processes (self-regulation) has been linked to intelligence. </a:t>
            </a:r>
            <a:r>
              <a:rPr b="1" sz="3600">
                <a:solidFill>
                  <a:srgbClr val="4F5C3F"/>
                </a:solidFill>
                <a:effectLst>
                  <a:outerShdw sx="100000" sy="100000" kx="0" ky="0" algn="b" rotWithShape="0" blurRad="25400" dist="12700" dir="0">
                    <a:srgbClr val="FFFFFF">
                      <a:alpha val="45000"/>
                    </a:srgbClr>
                  </a:outerShdw>
                </a:effectLst>
              </a:rPr>
              <a:t>Metacomponents</a:t>
            </a:r>
            <a:r>
              <a:rPr sz="3600">
                <a:solidFill>
                  <a:srgbClr val="4F5C3F"/>
                </a:solidFill>
                <a:effectLst>
                  <a:outerShdw sx="100000" sy="100000" kx="0" ky="0" algn="b" rotWithShape="0" blurRad="25400" dist="12700" dir="0">
                    <a:srgbClr val="FFFFFF">
                      <a:alpha val="45000"/>
                    </a:srgbClr>
                  </a:outerShdw>
                </a:effectLst>
              </a:rPr>
              <a:t> are executive processes that control other cognitive components as well as receive feedback from those components. Metacomponents are responsible for figuring out how to do a particular task or set of tasks, and then making sure that the task is done correctly.  </a:t>
            </a:r>
          </a:p>
        </p:txBody>
      </p:sp>
      <p:sp>
        <p:nvSpPr>
          <p:cNvPr id="84" name="Shape 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CSI Cognitive Strategy Instruction</a:t>
            </a:r>
          </a:p>
        </p:txBody>
      </p:sp>
      <p:sp>
        <p:nvSpPr>
          <p:cNvPr id="87" name="Shape 87"/>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Cognitive Strategy Instruction</a:t>
            </a:r>
            <a:r>
              <a:rPr sz="3600">
                <a:solidFill>
                  <a:srgbClr val="4F5C3F"/>
                </a:solidFill>
                <a:effectLst>
                  <a:outerShdw sx="100000" sy="100000" kx="0" ky="0" algn="b" rotWithShape="0" blurRad="25400" dist="12700" dir="0">
                    <a:srgbClr val="FFFFFF">
                      <a:alpha val="45000"/>
                    </a:srgbClr>
                  </a:outerShdw>
                </a:effectLst>
              </a:rPr>
              <a:t> is an instructional approach which emphasizes the development of thinking skills and processes as a means to enhance learning. The objective is to enable all students to become more strategic, self-reliant, flexible and productive in their learning endeavors. </a:t>
            </a:r>
          </a:p>
        </p:txBody>
      </p:sp>
      <p:sp>
        <p:nvSpPr>
          <p:cNvPr id="88" name="Shape 88"/>
          <p:cNvSpPr/>
          <p:nvPr>
            <p:ph type="sldNum" sz="quarter" idx="2"/>
          </p:nvPr>
        </p:nvSpPr>
        <p:spPr>
          <a:xfrm>
            <a:off x="6343550" y="8991600"/>
            <a:ext cx="330399"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Metacognition</a:t>
            </a:r>
          </a:p>
        </p:txBody>
      </p:sp>
      <p:sp>
        <p:nvSpPr>
          <p:cNvPr id="91" name="Shape 91"/>
          <p:cNvSpPr/>
          <p:nvPr>
            <p:ph type="body" idx="1"/>
          </p:nvPr>
        </p:nvSpPr>
        <p:spPr>
          <a:prstGeom prst="rect">
            <a:avLst/>
          </a:prstGeom>
        </p:spPr>
        <p:txBody>
          <a:bodyPr/>
          <a:lstStyle/>
          <a:p>
            <a:pPr lvl="0" marL="319531" indent="-319531" defTabSz="432308">
              <a:spcBef>
                <a:spcPts val="3800"/>
              </a:spcBef>
              <a:buBlip>
                <a:blip r:embed="rId2"/>
              </a:buBlip>
              <a:defRPr sz="1800">
                <a:solidFill>
                  <a:srgbClr val="000000"/>
                </a:solidFill>
                <a:effectLst/>
              </a:defRPr>
            </a:pPr>
            <a:r>
              <a:rPr sz="2664">
                <a:solidFill>
                  <a:srgbClr val="4F5C3F"/>
                </a:solidFill>
                <a:effectLst>
                  <a:outerShdw sx="100000" sy="100000" kx="0" ky="0" algn="b" rotWithShape="0" blurRad="18796" dist="9398" dir="0">
                    <a:srgbClr val="FFFFFF">
                      <a:alpha val="45000"/>
                    </a:srgbClr>
                  </a:outerShdw>
                </a:effectLst>
              </a:rPr>
              <a:t>enables students to benefit from instruction &amp; influences the use &amp; maintenance of cognitive strategies</a:t>
            </a:r>
            <a:endParaRPr sz="2664">
              <a:solidFill>
                <a:srgbClr val="4F5C3F"/>
              </a:solidFill>
              <a:effectLst>
                <a:outerShdw sx="100000" sy="100000" kx="0" ky="0" algn="b" rotWithShape="0" blurRad="18796" dist="9398" dir="0">
                  <a:srgbClr val="FFFFFF">
                    <a:alpha val="45000"/>
                  </a:srgbClr>
                </a:outerShdw>
              </a:effectLst>
            </a:endParaRPr>
          </a:p>
          <a:p>
            <a:pPr lvl="0" marL="319531" indent="-319531" defTabSz="432308">
              <a:spcBef>
                <a:spcPts val="3800"/>
              </a:spcBef>
              <a:buBlip>
                <a:blip r:embed="rId2"/>
              </a:buBlip>
              <a:defRPr sz="1800">
                <a:solidFill>
                  <a:srgbClr val="000000"/>
                </a:solidFill>
                <a:effectLst/>
              </a:defRPr>
            </a:pPr>
            <a:r>
              <a:rPr sz="2664">
                <a:solidFill>
                  <a:srgbClr val="4F5C3F"/>
                </a:solidFill>
                <a:effectLst>
                  <a:outerShdw sx="100000" sy="100000" kx="0" ky="0" algn="b" rotWithShape="0" blurRad="18796" dist="9398" dir="0">
                    <a:srgbClr val="FFFFFF">
                      <a:alpha val="45000"/>
                    </a:srgbClr>
                  </a:outerShdw>
                </a:effectLst>
              </a:rPr>
              <a:t>it is the process of thinking about thinking and it is the process of developing self-awareness and the ability to self-assess</a:t>
            </a:r>
            <a:endParaRPr sz="2664">
              <a:solidFill>
                <a:srgbClr val="4F5C3F"/>
              </a:solidFill>
              <a:effectLst>
                <a:outerShdw sx="100000" sy="100000" kx="0" ky="0" algn="b" rotWithShape="0" blurRad="18796" dist="9398" dir="0">
                  <a:srgbClr val="FFFFFF">
                    <a:alpha val="45000"/>
                  </a:srgbClr>
                </a:outerShdw>
              </a:effectLst>
            </a:endParaRPr>
          </a:p>
          <a:p>
            <a:pPr lvl="0" marL="319531" indent="-319531" defTabSz="432308">
              <a:spcBef>
                <a:spcPts val="3800"/>
              </a:spcBef>
              <a:buBlip>
                <a:blip r:embed="rId2"/>
              </a:buBlip>
              <a:defRPr sz="1800">
                <a:solidFill>
                  <a:srgbClr val="000000"/>
                </a:solidFill>
                <a:effectLst/>
              </a:defRPr>
            </a:pPr>
            <a:r>
              <a:rPr sz="2664">
                <a:solidFill>
                  <a:srgbClr val="4F5C3F"/>
                </a:solidFill>
                <a:effectLst>
                  <a:outerShdw sx="100000" sy="100000" kx="0" ky="0" algn="b" rotWithShape="0" blurRad="18796" dist="9398" dir="0">
                    <a:srgbClr val="FFFFFF">
                      <a:alpha val="45000"/>
                    </a:srgbClr>
                  </a:outerShdw>
                </a:effectLst>
              </a:rPr>
              <a:t>the ability to understand and analyze one’s own learning is especially influenced by educational background &amp; previous experience</a:t>
            </a:r>
            <a:endParaRPr sz="2664">
              <a:solidFill>
                <a:srgbClr val="4F5C3F"/>
              </a:solidFill>
              <a:effectLst>
                <a:outerShdw sx="100000" sy="100000" kx="0" ky="0" algn="b" rotWithShape="0" blurRad="18796" dist="9398" dir="0">
                  <a:srgbClr val="FFFFFF">
                    <a:alpha val="45000"/>
                  </a:srgbClr>
                </a:outerShdw>
              </a:effectLst>
            </a:endParaRPr>
          </a:p>
          <a:p>
            <a:pPr lvl="0" marL="319531" indent="-319531" defTabSz="432308">
              <a:spcBef>
                <a:spcPts val="3800"/>
              </a:spcBef>
              <a:buBlip>
                <a:blip r:embed="rId2"/>
              </a:buBlip>
              <a:defRPr sz="1800">
                <a:solidFill>
                  <a:srgbClr val="000000"/>
                </a:solidFill>
                <a:effectLst/>
              </a:defRPr>
            </a:pPr>
            <a:r>
              <a:rPr sz="2664">
                <a:solidFill>
                  <a:srgbClr val="4F5C3F"/>
                </a:solidFill>
                <a:effectLst>
                  <a:outerShdw sx="100000" sy="100000" kx="0" ky="0" algn="b" rotWithShape="0" blurRad="18796" dist="9398" dir="0">
                    <a:srgbClr val="FFFFFF">
                      <a:alpha val="45000"/>
                    </a:srgbClr>
                  </a:outerShdw>
                </a:effectLst>
              </a:rPr>
              <a:t>sometimes learners have higher-order thinking skills in place but lack the communication skills to relay them. It is also difficult to convey some of the more abstract or complex ideas like goals, strengths, and learning styles without translation. </a:t>
            </a:r>
          </a:p>
        </p:txBody>
      </p:sp>
      <p:sp>
        <p:nvSpPr>
          <p:cNvPr id="92" name="Shape 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Metacognition</a:t>
            </a:r>
          </a:p>
        </p:txBody>
      </p:sp>
      <p:sp>
        <p:nvSpPr>
          <p:cNvPr id="95" name="Shape 95"/>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Instructors at the lowest levels often use visual representations of simplified concepts and translation</a:t>
            </a:r>
            <a:endParaRPr sz="3600">
              <a:solidFill>
                <a:srgbClr val="4F5C3F"/>
              </a:solidFill>
              <a:effectLst>
                <a:outerShdw sx="100000" sy="100000" kx="0" ky="0" algn="b" rotWithShape="0" blurRad="25400" dist="12700" dir="0">
                  <a:srgbClr val="FFFFFF">
                    <a:alpha val="45000"/>
                  </a:srgbClr>
                </a:outerShdw>
              </a:effectLst>
            </a:endParaRPr>
          </a:p>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Learners may not feel it appropriate to share “personal” thoughts and reflective insights</a:t>
            </a:r>
          </a:p>
        </p:txBody>
      </p:sp>
      <p:sp>
        <p:nvSpPr>
          <p:cNvPr id="96" name="Shape 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lvl1pPr defTabSz="455675">
              <a:defRPr spc="249" sz="4992">
                <a:effectLst>
                  <a:outerShdw sx="100000" sy="100000" kx="0" ky="0" algn="b" rotWithShape="0" blurRad="19812" dist="19812" dir="16200000">
                    <a:srgbClr val="3A3A3A">
                      <a:alpha val="70000"/>
                    </a:srgbClr>
                  </a:outerShdw>
                </a:effectLst>
              </a:defRPr>
            </a:lvl1pPr>
          </a:lstStyle>
          <a:p>
            <a:pPr lvl="0">
              <a:defRPr cap="none" spc="0" sz="1800">
                <a:solidFill>
                  <a:srgbClr val="000000"/>
                </a:solidFill>
                <a:effectLst/>
              </a:defRPr>
            </a:pPr>
            <a:r>
              <a:rPr cap="all" spc="249" sz="4992">
                <a:solidFill>
                  <a:srgbClr val="FBF9E6"/>
                </a:solidFill>
                <a:effectLst>
                  <a:outerShdw sx="100000" sy="100000" kx="0" ky="0" algn="b" rotWithShape="0" blurRad="19812" dist="19812" dir="16200000">
                    <a:srgbClr val="3A3A3A">
                      <a:alpha val="70000"/>
                    </a:srgbClr>
                  </a:outerShdw>
                </a:effectLst>
              </a:rPr>
              <a:t>questions to ask to activate metacognitive skills</a:t>
            </a:r>
          </a:p>
        </p:txBody>
      </p:sp>
      <p:sp>
        <p:nvSpPr>
          <p:cNvPr id="99" name="Shape 99"/>
          <p:cNvSpPr/>
          <p:nvPr>
            <p:ph type="body" idx="1"/>
          </p:nvPr>
        </p:nvSpPr>
        <p:spPr>
          <a:prstGeom prst="rect">
            <a:avLst/>
          </a:prstGeom>
        </p:spPr>
        <p:txBody>
          <a:bodyPr/>
          <a:lstStyle/>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What did I learn today? </a:t>
            </a:r>
            <a:endParaRPr sz="2916">
              <a:solidFill>
                <a:srgbClr val="4F5C3F"/>
              </a:solidFill>
              <a:effectLst>
                <a:outerShdw sx="100000" sy="100000" kx="0" ky="0" algn="b" rotWithShape="0" blurRad="20574" dist="10287" dir="0">
                  <a:srgbClr val="FFFFFF">
                    <a:alpha val="45000"/>
                  </a:srgbClr>
                </a:outerShdw>
              </a:effectLst>
            </a:endParaRPr>
          </a:p>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How will I use what I am learning outside of class? </a:t>
            </a:r>
            <a:endParaRPr sz="2916">
              <a:solidFill>
                <a:srgbClr val="4F5C3F"/>
              </a:solidFill>
              <a:effectLst>
                <a:outerShdw sx="100000" sy="100000" kx="0" ky="0" algn="b" rotWithShape="0" blurRad="20574" dist="10287" dir="0">
                  <a:srgbClr val="FFFFFF">
                    <a:alpha val="45000"/>
                  </a:srgbClr>
                </a:outerShdw>
              </a:effectLst>
            </a:endParaRPr>
          </a:p>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Why am I practicing “x”? How will it help me? </a:t>
            </a:r>
            <a:endParaRPr sz="2916">
              <a:solidFill>
                <a:srgbClr val="4F5C3F"/>
              </a:solidFill>
              <a:effectLst>
                <a:outerShdw sx="100000" sy="100000" kx="0" ky="0" algn="b" rotWithShape="0" blurRad="20574" dist="10287" dir="0">
                  <a:srgbClr val="FFFFFF">
                    <a:alpha val="45000"/>
                  </a:srgbClr>
                </a:outerShdw>
              </a:effectLst>
            </a:endParaRPr>
          </a:p>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When I am about to try something new, how do I feel?</a:t>
            </a:r>
            <a:endParaRPr sz="2916">
              <a:solidFill>
                <a:srgbClr val="4F5C3F"/>
              </a:solidFill>
              <a:effectLst>
                <a:outerShdw sx="100000" sy="100000" kx="0" ky="0" algn="b" rotWithShape="0" blurRad="20574" dist="10287" dir="0">
                  <a:srgbClr val="FFFFFF">
                    <a:alpha val="45000"/>
                  </a:srgbClr>
                </a:outerShdw>
              </a:effectLst>
            </a:endParaRPr>
          </a:p>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When I am doing something and I get stuck, what do I do? </a:t>
            </a:r>
            <a:endParaRPr sz="2916">
              <a:solidFill>
                <a:srgbClr val="4F5C3F"/>
              </a:solidFill>
              <a:effectLst>
                <a:outerShdw sx="100000" sy="100000" kx="0" ky="0" algn="b" rotWithShape="0" blurRad="20574" dist="10287" dir="0">
                  <a:srgbClr val="FFFFFF">
                    <a:alpha val="45000"/>
                  </a:srgbClr>
                </a:outerShdw>
              </a:effectLst>
            </a:endParaRPr>
          </a:p>
          <a:p>
            <a:pPr lvl="0" marL="349758" indent="-349758" defTabSz="473201">
              <a:spcBef>
                <a:spcPts val="4200"/>
              </a:spcBef>
              <a:buBlip>
                <a:blip r:embed="rId2"/>
              </a:buBlip>
              <a:defRPr sz="1800">
                <a:solidFill>
                  <a:srgbClr val="000000"/>
                </a:solidFill>
                <a:effectLst/>
              </a:defRPr>
            </a:pPr>
            <a:r>
              <a:rPr sz="2916">
                <a:solidFill>
                  <a:srgbClr val="4F5C3F"/>
                </a:solidFill>
                <a:effectLst>
                  <a:outerShdw sx="100000" sy="100000" kx="0" ky="0" algn="b" rotWithShape="0" blurRad="20574" dist="10287" dir="0">
                    <a:srgbClr val="FFFFFF">
                      <a:alpha val="45000"/>
                    </a:srgbClr>
                  </a:outerShdw>
                </a:effectLst>
              </a:rPr>
              <a:t>Do I (cook, drive, relax) the same way in every situation? Why do I shift how I do things? </a:t>
            </a:r>
          </a:p>
        </p:txBody>
      </p:sp>
      <p:sp>
        <p:nvSpPr>
          <p:cNvPr id="100" name="Shape 10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skills</a:t>
            </a:r>
          </a:p>
        </p:txBody>
      </p:sp>
      <p:sp>
        <p:nvSpPr>
          <p:cNvPr id="103" name="Shape 103"/>
          <p:cNvSpPr/>
          <p:nvPr>
            <p:ph type="body" idx="1"/>
          </p:nvPr>
        </p:nvSpPr>
        <p:spPr>
          <a:prstGeom prst="rect">
            <a:avLst/>
          </a:prstGeom>
        </p:spPr>
        <p:txBody>
          <a:bodyPr/>
          <a:lstStyle/>
          <a:p>
            <a:pPr lvl="0" marL="228853"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Learners will set learning goals: </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understand goals and illustrate and / or describe your own personal goals for participation in class. </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set goals related to working, studying and / or participating in your community</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differentiate between long and short term goals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identify obstacles to meeting your goals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Identify community resources &amp; sources of support for meeting your goals.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Develop and practice skills necessary to achieving your personal goals (i.e. problem-solving skills)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report any progress toward meeting your goals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review and update learning goals throughout school and review course of action for meeting goals.</a:t>
            </a:r>
          </a:p>
        </p:txBody>
      </p:sp>
      <p:sp>
        <p:nvSpPr>
          <p:cNvPr id="104" name="Shape 1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skills</a:t>
            </a:r>
          </a:p>
        </p:txBody>
      </p:sp>
      <p:sp>
        <p:nvSpPr>
          <p:cNvPr id="107" name="Shape 107"/>
          <p:cNvSpPr/>
          <p:nvPr>
            <p:ph type="body" idx="1"/>
          </p:nvPr>
        </p:nvSpPr>
        <p:spPr>
          <a:prstGeom prst="rect">
            <a:avLst/>
          </a:prstGeom>
        </p:spPr>
        <p:txBody>
          <a:bodyPr/>
          <a:lstStyle/>
          <a:p>
            <a:pPr lvl="0" marL="228853"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Learners will understand their own learning styles: </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Identify your previous learning experiences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Express likes and dislikes about learning activities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Understand strengths and weaknesses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Recognize learning modalities / preferences in simple terms (e.g. see, hear, feel, do)</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self-assess learning styles and preferences, strengths and weaknesses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share &amp; explain your own learning preferences and learning strategies to others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describe how one’s learning preference affects how one learns</a:t>
            </a:r>
            <a:endParaRPr sz="1907">
              <a:solidFill>
                <a:srgbClr val="4F5C3F"/>
              </a:solidFill>
              <a:effectLst>
                <a:outerShdw sx="100000" sy="100000" kx="0" ky="0" algn="b" rotWithShape="0" blurRad="13461" dist="6730" dir="0">
                  <a:srgbClr val="FFFFFF">
                    <a:alpha val="45000"/>
                  </a:srgbClr>
                </a:outerShdw>
              </a:effectLst>
            </a:endParaRPr>
          </a:p>
          <a:p>
            <a:pPr lvl="1" marL="457707" indent="-228853" defTabSz="309625">
              <a:spcBef>
                <a:spcPts val="2700"/>
              </a:spcBef>
              <a:buBlip>
                <a:blip r:embed="rId2"/>
              </a:buBlip>
              <a:defRPr sz="1800">
                <a:solidFill>
                  <a:srgbClr val="000000"/>
                </a:solidFill>
                <a:effectLst/>
              </a:defRPr>
            </a:pPr>
            <a:r>
              <a:rPr sz="1907">
                <a:solidFill>
                  <a:srgbClr val="4F5C3F"/>
                </a:solidFill>
                <a:effectLst>
                  <a:outerShdw sx="100000" sy="100000" kx="0" ky="0" algn="b" rotWithShape="0" blurRad="13461" dist="6730" dir="0">
                    <a:srgbClr val="FFFFFF">
                      <a:alpha val="45000"/>
                    </a:srgbClr>
                  </a:outerShdw>
                </a:effectLst>
              </a:rPr>
              <a:t>recognize learning modalities / preferences in more complex terms (e.g. visual, auditory, oral, etc.)</a:t>
            </a:r>
          </a:p>
        </p:txBody>
      </p:sp>
      <p:sp>
        <p:nvSpPr>
          <p:cNvPr id="108" name="Shape 1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skills</a:t>
            </a:r>
          </a:p>
        </p:txBody>
      </p:sp>
      <p:sp>
        <p:nvSpPr>
          <p:cNvPr id="111" name="Shape 111"/>
          <p:cNvSpPr/>
          <p:nvPr>
            <p:ph type="body" idx="1"/>
          </p:nvPr>
        </p:nvSpPr>
        <p:spPr>
          <a:prstGeom prst="rect">
            <a:avLst/>
          </a:prstGeom>
        </p:spPr>
        <p:txBody>
          <a:bodyPr/>
          <a:lstStyle/>
          <a:p>
            <a:pPr lvl="0" marL="207263"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Learners will evaluate their own learning: </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express feelings about class in simple terms</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illustrate and describe progress toward their goals </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monitor and assess their progress</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provide feedback to instructor about needs and preferences</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identify achieved goals</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determine next steps / changes to plans and activities</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report new needs (goals) as they arise</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demonstrate an understanding of evaluations and surveys (e.g. on-the-job, in school, customer service, etc.)</a:t>
            </a:r>
            <a:endParaRPr sz="1727">
              <a:solidFill>
                <a:srgbClr val="4F5C3F"/>
              </a:solidFill>
              <a:effectLst>
                <a:outerShdw sx="100000" sy="100000" kx="0" ky="0" algn="b" rotWithShape="0" blurRad="12192" dist="6096" dir="0">
                  <a:srgbClr val="FFFFFF">
                    <a:alpha val="45000"/>
                  </a:srgbClr>
                </a:outerShdw>
              </a:effectLst>
            </a:endParaRPr>
          </a:p>
          <a:p>
            <a:pPr lvl="1" marL="414527" indent="-207263" defTabSz="280415">
              <a:spcBef>
                <a:spcPts val="2400"/>
              </a:spcBef>
              <a:buBlip>
                <a:blip r:embed="rId2"/>
              </a:buBlip>
              <a:defRPr sz="1800">
                <a:solidFill>
                  <a:srgbClr val="000000"/>
                </a:solidFill>
                <a:effectLst/>
              </a:defRPr>
            </a:pPr>
            <a:r>
              <a:rPr sz="1727">
                <a:solidFill>
                  <a:srgbClr val="4F5C3F"/>
                </a:solidFill>
                <a:effectLst>
                  <a:outerShdw sx="100000" sy="100000" kx="0" ky="0" algn="b" rotWithShape="0" blurRad="12192" dist="6096" dir="0">
                    <a:srgbClr val="FFFFFF">
                      <a:alpha val="45000"/>
                    </a:srgbClr>
                  </a:outerShdw>
                </a:effectLst>
              </a:rPr>
              <a:t>seek additional / supplemental learning opportunities </a:t>
            </a:r>
          </a:p>
        </p:txBody>
      </p:sp>
      <p:sp>
        <p:nvSpPr>
          <p:cNvPr id="112" name="Shape 1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lvl1pPr defTabSz="508254">
              <a:defRPr spc="278" sz="5568">
                <a:effectLst>
                  <a:outerShdw sx="100000" sy="100000" kx="0" ky="0" algn="b" rotWithShape="0" blurRad="22098" dist="22098" dir="16200000">
                    <a:srgbClr val="3A3A3A">
                      <a:alpha val="70000"/>
                    </a:srgbClr>
                  </a:outerShdw>
                </a:effectLst>
              </a:defRPr>
            </a:lvl1pPr>
          </a:lstStyle>
          <a:p>
            <a:pPr lvl="0">
              <a:defRPr cap="none" spc="0" sz="1800">
                <a:solidFill>
                  <a:srgbClr val="000000"/>
                </a:solidFill>
                <a:effectLst/>
              </a:defRPr>
            </a:pPr>
            <a:r>
              <a:rPr cap="all" spc="278" sz="5568">
                <a:solidFill>
                  <a:srgbClr val="FBF9E6"/>
                </a:solidFill>
                <a:effectLst>
                  <a:outerShdw sx="100000" sy="100000" kx="0" ky="0" algn="b" rotWithShape="0" blurRad="22098" dist="22098" dir="16200000">
                    <a:srgbClr val="3A3A3A">
                      <a:alpha val="70000"/>
                    </a:srgbClr>
                  </a:outerShdw>
                </a:effectLst>
              </a:rPr>
              <a:t>Recommended instructional strategies</a:t>
            </a:r>
          </a:p>
        </p:txBody>
      </p:sp>
      <p:sp>
        <p:nvSpPr>
          <p:cNvPr id="115" name="Shape 115"/>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Develop a plan before approaching a learning task, such as reading for comprehension or solving a math problem. </a:t>
            </a:r>
            <a:endParaRPr sz="3600">
              <a:solidFill>
                <a:srgbClr val="4F5C3F"/>
              </a:solidFill>
              <a:effectLst>
                <a:outerShdw sx="100000" sy="100000" kx="0" ky="0" algn="b" rotWithShape="0" blurRad="25400" dist="12700" dir="0">
                  <a:srgbClr val="FFFFFF">
                    <a:alpha val="45000"/>
                  </a:srgbClr>
                </a:outerShdw>
              </a:effectLst>
            </a:endParaRPr>
          </a:p>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Monitor your understanding; use fix-up strategies when meaning breaks down.</a:t>
            </a:r>
            <a:endParaRPr sz="3600">
              <a:solidFill>
                <a:srgbClr val="4F5C3F"/>
              </a:solidFill>
              <a:effectLst>
                <a:outerShdw sx="100000" sy="100000" kx="0" ky="0" algn="b" rotWithShape="0" blurRad="25400" dist="12700" dir="0">
                  <a:srgbClr val="FFFFFF">
                    <a:alpha val="45000"/>
                  </a:srgbClr>
                </a:outerShdw>
              </a:effectLst>
            </a:endParaRPr>
          </a:p>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Evaluate your thinking after completing task</a:t>
            </a:r>
          </a:p>
        </p:txBody>
      </p:sp>
      <p:sp>
        <p:nvSpPr>
          <p:cNvPr id="116" name="Shape 1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The science of mindsets</a:t>
            </a:r>
          </a:p>
        </p:txBody>
      </p:sp>
      <p:sp>
        <p:nvSpPr>
          <p:cNvPr id="119" name="Shape 119"/>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Mindset is a way of thinking about something. There is a fixed and a growth mindset. </a:t>
            </a:r>
            <a:endParaRPr sz="3600">
              <a:solidFill>
                <a:srgbClr val="4F5C3F"/>
              </a:solidFill>
              <a:effectLst>
                <a:outerShdw sx="100000" sy="100000" kx="0" ky="0" algn="b" rotWithShape="0" blurRad="25400" dist="12700" dir="0">
                  <a:srgbClr val="FFFFFF">
                    <a:alpha val="45000"/>
                  </a:srgbClr>
                </a:outerShdw>
              </a:effectLst>
            </a:endParaRPr>
          </a:p>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A fixed mindset is where intelligence &amp; competency are a rigid, unchangeable quality.</a:t>
            </a:r>
            <a:endParaRPr sz="3600">
              <a:solidFill>
                <a:srgbClr val="4F5C3F"/>
              </a:solidFill>
              <a:effectLst>
                <a:outerShdw sx="100000" sy="100000" kx="0" ky="0" algn="b" rotWithShape="0" blurRad="25400" dist="12700" dir="0">
                  <a:srgbClr val="FFFFFF">
                    <a:alpha val="45000"/>
                  </a:srgbClr>
                </a:outerShdw>
              </a:effectLst>
            </a:endParaRPr>
          </a:p>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A growth mindset is where intelligence and competency can be developed over time as the brain changes and grows</a:t>
            </a:r>
          </a:p>
        </p:txBody>
      </p:sp>
      <p:sp>
        <p:nvSpPr>
          <p:cNvPr id="120" name="Shape 1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strategies review</a:t>
            </a:r>
          </a:p>
        </p:txBody>
      </p:sp>
      <p:sp>
        <p:nvSpPr>
          <p:cNvPr id="51" name="Shape 51"/>
          <p:cNvSpPr/>
          <p:nvPr>
            <p:ph type="body" idx="1"/>
          </p:nvPr>
        </p:nvSpPr>
        <p:spPr>
          <a:prstGeom prst="rect">
            <a:avLst/>
          </a:prstGeom>
        </p:spPr>
        <p:txBody>
          <a:bodyPr/>
          <a:lstStyle/>
          <a:p>
            <a:pPr lvl="0" marL="185674" indent="-185674" defTabSz="251206">
              <a:spcBef>
                <a:spcPts val="2200"/>
              </a:spcBef>
              <a:buBlip>
                <a:blip r:embed="rId2"/>
              </a:buBlip>
              <a:defRPr sz="1800">
                <a:solidFill>
                  <a:srgbClr val="000000"/>
                </a:solidFill>
                <a:effectLst/>
              </a:defRPr>
            </a:pPr>
            <a:r>
              <a:rPr b="1" sz="1978">
                <a:solidFill>
                  <a:srgbClr val="4F5C3F"/>
                </a:solidFill>
                <a:effectLst>
                  <a:outerShdw sx="100000" sy="100000" kx="0" ky="0" algn="b" rotWithShape="0" blurRad="10922" dist="5461" dir="0">
                    <a:srgbClr val="FFFFFF">
                      <a:alpha val="45000"/>
                    </a:srgbClr>
                  </a:outerShdw>
                </a:effectLst>
              </a:rPr>
              <a:t>Metacognitive strategies</a:t>
            </a:r>
            <a:r>
              <a:rPr sz="1978">
                <a:solidFill>
                  <a:srgbClr val="4F5C3F"/>
                </a:solidFill>
                <a:effectLst>
                  <a:outerShdw sx="100000" sy="100000" kx="0" ky="0" algn="b" rotWithShape="0" blurRad="10922" dist="5461" dir="0">
                    <a:srgbClr val="FFFFFF">
                      <a:alpha val="45000"/>
                    </a:srgbClr>
                  </a:outerShdw>
                </a:effectLst>
              </a:rPr>
              <a:t> facilitate learning how to learn. You can incorporate these into your courses:</a:t>
            </a:r>
            <a:endParaRPr sz="197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Ask questions.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Foster self-reflection.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Encourage self-questioning.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Learn strategies directly.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Promote autonomous learning - encourage participation in challenging learning experiences</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provide access to mentors - many people learn best by interacting with peers who are slightly more advanced.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Solve problems with a team.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Think aloud - report your thoughts outloud while performing a difficult task.</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Self-explanation. </a:t>
            </a:r>
            <a:endParaRPr sz="1548">
              <a:solidFill>
                <a:srgbClr val="4F5C3F"/>
              </a:solidFill>
              <a:effectLst>
                <a:outerShdw sx="100000" sy="100000" kx="0" ky="0" algn="b" rotWithShape="0" blurRad="10922" dist="5461" dir="0">
                  <a:srgbClr val="FFFFFF">
                    <a:alpha val="45000"/>
                  </a:srgbClr>
                </a:outerShdw>
              </a:effectLst>
            </a:endParaRPr>
          </a:p>
          <a:p>
            <a:pPr lvl="1" marL="371347" indent="-185673" defTabSz="251206">
              <a:spcBef>
                <a:spcPts val="2200"/>
              </a:spcBef>
              <a:buBlip>
                <a:blip r:embed="rId2"/>
              </a:buBlip>
              <a:defRPr sz="1800">
                <a:solidFill>
                  <a:srgbClr val="000000"/>
                </a:solidFill>
                <a:effectLst/>
              </a:defRPr>
            </a:pPr>
            <a:r>
              <a:rPr sz="1548">
                <a:solidFill>
                  <a:srgbClr val="4F5C3F"/>
                </a:solidFill>
                <a:effectLst>
                  <a:outerShdw sx="100000" sy="100000" kx="0" ky="0" algn="b" rotWithShape="0" blurRad="10922" dist="5461" dir="0">
                    <a:srgbClr val="FFFFFF">
                      <a:alpha val="45000"/>
                    </a:srgbClr>
                  </a:outerShdw>
                </a:effectLst>
              </a:rPr>
              <a:t>Provide opportunities for making errors. </a:t>
            </a:r>
          </a:p>
        </p:txBody>
      </p:sp>
      <p:sp>
        <p:nvSpPr>
          <p:cNvPr id="52" name="Shape 52"/>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The science of mindsets</a:t>
            </a:r>
          </a:p>
        </p:txBody>
      </p:sp>
      <p:sp>
        <p:nvSpPr>
          <p:cNvPr id="123" name="Shape 123"/>
          <p:cNvSpPr/>
          <p:nvPr>
            <p:ph type="body" idx="1"/>
          </p:nvPr>
        </p:nvSpPr>
        <p:spPr>
          <a:prstGeom prst="rect">
            <a:avLst/>
          </a:prstGeom>
        </p:spPr>
        <p:txBody>
          <a:bodyPr/>
          <a:lstStyle/>
          <a:p>
            <a:pPr lvl="0" marL="23749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Where Mindsets originate from: </a:t>
            </a:r>
            <a:endParaRPr sz="1980">
              <a:solidFill>
                <a:srgbClr val="4F5C3F"/>
              </a:solidFill>
              <a:effectLst>
                <a:outerShdw sx="100000" sy="100000" kx="0" ky="0" algn="b" rotWithShape="0" blurRad="13970" dist="6985" dir="0">
                  <a:srgbClr val="FFFFFF">
                    <a:alpha val="45000"/>
                  </a:srgbClr>
                </a:outerShdw>
              </a:effectLst>
            </a:endParaRPr>
          </a:p>
          <a:p>
            <a:pPr lvl="1" marL="47498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Intense life experiences which may evoke strong emotional events that can alter your course in life (ex: trauma)</a:t>
            </a:r>
            <a:endParaRPr sz="1980">
              <a:solidFill>
                <a:srgbClr val="4F5C3F"/>
              </a:solidFill>
              <a:effectLst>
                <a:outerShdw sx="100000" sy="100000" kx="0" ky="0" algn="b" rotWithShape="0" blurRad="13970" dist="6985" dir="0">
                  <a:srgbClr val="FFFFFF">
                    <a:alpha val="45000"/>
                  </a:srgbClr>
                </a:outerShdw>
              </a:effectLst>
            </a:endParaRPr>
          </a:p>
          <a:p>
            <a:pPr lvl="1" marL="47498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Pervasive culture consistently &amp; purposefully shapes actions. These happen in families, at companies, in the military, sports teams, sororities and fraternities</a:t>
            </a:r>
            <a:endParaRPr sz="1980">
              <a:solidFill>
                <a:srgbClr val="4F5C3F"/>
              </a:solidFill>
              <a:effectLst>
                <a:outerShdw sx="100000" sy="100000" kx="0" ky="0" algn="b" rotWithShape="0" blurRad="13970" dist="6985" dir="0">
                  <a:srgbClr val="FFFFFF">
                    <a:alpha val="45000"/>
                  </a:srgbClr>
                </a:outerShdw>
              </a:effectLst>
            </a:endParaRPr>
          </a:p>
          <a:p>
            <a:pPr lvl="1" marL="47498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Conscious growth and learning: reflection, self-talk, discovery, reading, writing, learning &amp; mindfulness</a:t>
            </a:r>
            <a:endParaRPr sz="1980">
              <a:solidFill>
                <a:srgbClr val="4F5C3F"/>
              </a:solidFill>
              <a:effectLst>
                <a:outerShdw sx="100000" sy="100000" kx="0" ky="0" algn="b" rotWithShape="0" blurRad="13970" dist="6985" dir="0">
                  <a:srgbClr val="FFFFFF">
                    <a:alpha val="45000"/>
                  </a:srgbClr>
                </a:outerShdw>
              </a:effectLst>
            </a:endParaRPr>
          </a:p>
          <a:p>
            <a:pPr lvl="1" marL="47498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When humans are constantly hearing &amp; repeating stories about “the way things are”, the narrative gets daily reinforcement. The stories could come from music, books, online sites, newspapers, theatre, politics, musicals, sports, interest groups and school &amp; community cultures</a:t>
            </a:r>
            <a:endParaRPr sz="1980">
              <a:solidFill>
                <a:srgbClr val="4F5C3F"/>
              </a:solidFill>
              <a:effectLst>
                <a:outerShdw sx="100000" sy="100000" kx="0" ky="0" algn="b" rotWithShape="0" blurRad="13970" dist="6985" dir="0">
                  <a:srgbClr val="FFFFFF">
                    <a:alpha val="45000"/>
                  </a:srgbClr>
                </a:outerShdw>
              </a:effectLst>
            </a:endParaRPr>
          </a:p>
          <a:p>
            <a:pPr lvl="1" marL="474980" indent="-237490" defTabSz="321310">
              <a:spcBef>
                <a:spcPts val="2800"/>
              </a:spcBef>
              <a:buBlip>
                <a:blip r:embed="rId2"/>
              </a:buBlip>
              <a:defRPr sz="1800">
                <a:solidFill>
                  <a:srgbClr val="000000"/>
                </a:solidFill>
                <a:effectLst/>
              </a:defRPr>
            </a:pPr>
            <a:r>
              <a:rPr sz="1980">
                <a:solidFill>
                  <a:srgbClr val="4F5C3F"/>
                </a:solidFill>
                <a:effectLst>
                  <a:outerShdw sx="100000" sy="100000" kx="0" ky="0" algn="b" rotWithShape="0" blurRad="13970" dist="6985" dir="0">
                    <a:srgbClr val="FFFFFF">
                      <a:alpha val="45000"/>
                    </a:srgbClr>
                  </a:outerShdw>
                </a:effectLst>
              </a:rPr>
              <a:t>Specific social groups that include or exclude you based on how you respond to challenges, obstacles, the success of others and criticism. </a:t>
            </a:r>
          </a:p>
        </p:txBody>
      </p:sp>
      <p:sp>
        <p:nvSpPr>
          <p:cNvPr id="124" name="Shape 1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The science of mindsets</a:t>
            </a:r>
          </a:p>
        </p:txBody>
      </p:sp>
      <p:sp>
        <p:nvSpPr>
          <p:cNvPr id="127" name="Shape 127"/>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Neuroscience tells us that activating mindsets (or perspectives) alters two areas: </a:t>
            </a:r>
            <a:endParaRPr sz="3600">
              <a:solidFill>
                <a:srgbClr val="4F5C3F"/>
              </a:solidFill>
              <a:effectLst>
                <a:outerShdw sx="100000" sy="100000" kx="0" ky="0" algn="b" rotWithShape="0" blurRad="25400" dist="12700" dir="0">
                  <a:srgbClr val="FFFFFF">
                    <a:alpha val="45000"/>
                  </a:srgbClr>
                </a:outerShdw>
              </a:effectLst>
            </a:endParaRPr>
          </a:p>
          <a:p>
            <a:pPr lvl="1">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Value which activates the MOC (medial orbitofrontal cortex) and LLPC (left lateral prefrontal) areas of the brain</a:t>
            </a:r>
            <a:endParaRPr sz="3600">
              <a:solidFill>
                <a:srgbClr val="4F5C3F"/>
              </a:solidFill>
              <a:effectLst>
                <a:outerShdw sx="100000" sy="100000" kx="0" ky="0" algn="b" rotWithShape="0" blurRad="25400" dist="12700" dir="0">
                  <a:srgbClr val="FFFFFF">
                    <a:alpha val="45000"/>
                  </a:srgbClr>
                </a:outerShdw>
              </a:effectLst>
            </a:endParaRPr>
          </a:p>
          <a:p>
            <a:pPr lvl="1">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Choice which activates the amygdala and left putamen. </a:t>
            </a:r>
          </a:p>
        </p:txBody>
      </p:sp>
      <p:sp>
        <p:nvSpPr>
          <p:cNvPr id="128" name="Shape 1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Why is this important?</a:t>
            </a:r>
          </a:p>
        </p:txBody>
      </p:sp>
      <p:sp>
        <p:nvSpPr>
          <p:cNvPr id="131" name="Shape 131"/>
          <p:cNvSpPr/>
          <p:nvPr>
            <p:ph type="body" idx="1"/>
          </p:nvPr>
        </p:nvSpPr>
        <p:spPr>
          <a:prstGeom prst="rect">
            <a:avLst/>
          </a:prstGeom>
        </p:spPr>
        <p:txBody>
          <a:bodyPr/>
          <a:lstStyle/>
          <a:p>
            <a:pPr lvl="0">
              <a:buBlip>
                <a:blip r:embed="rId2"/>
              </a:buBlip>
              <a:defRPr sz="1800">
                <a:solidFill>
                  <a:srgbClr val="000000"/>
                </a:solidFill>
                <a:effectLst/>
              </a:defRPr>
            </a:pPr>
            <a:r>
              <a:rPr sz="3600">
                <a:solidFill>
                  <a:srgbClr val="4F5C3F"/>
                </a:solidFill>
                <a:effectLst>
                  <a:outerShdw sx="100000" sy="100000" kx="0" ky="0" algn="b" rotWithShape="0" blurRad="25400" dist="12700" dir="0">
                    <a:srgbClr val="FFFFFF">
                      <a:alpha val="45000"/>
                    </a:srgbClr>
                  </a:outerShdw>
                </a:effectLst>
              </a:rPr>
              <a:t>Unless your actions alter </a:t>
            </a:r>
            <a:r>
              <a:rPr sz="3600" u="sng">
                <a:solidFill>
                  <a:srgbClr val="4F5C3F"/>
                </a:solidFill>
                <a:effectLst>
                  <a:outerShdw sx="100000" sy="100000" kx="0" ky="0" algn="b" rotWithShape="0" blurRad="25400" dist="12700" dir="0">
                    <a:srgbClr val="FFFFFF">
                      <a:alpha val="45000"/>
                    </a:srgbClr>
                  </a:outerShdw>
                </a:effectLst>
              </a:rPr>
              <a:t>values</a:t>
            </a:r>
            <a:r>
              <a:rPr sz="3600">
                <a:solidFill>
                  <a:srgbClr val="4F5C3F"/>
                </a:solidFill>
                <a:effectLst>
                  <a:outerShdw sx="100000" sy="100000" kx="0" ky="0" algn="b" rotWithShape="0" blurRad="25400" dist="12700" dir="0">
                    <a:srgbClr val="FFFFFF">
                      <a:alpha val="45000"/>
                    </a:srgbClr>
                  </a:outerShdw>
                </a:effectLst>
              </a:rPr>
              <a:t> and </a:t>
            </a:r>
            <a:r>
              <a:rPr sz="3600" u="sng">
                <a:solidFill>
                  <a:srgbClr val="4F5C3F"/>
                </a:solidFill>
                <a:effectLst>
                  <a:outerShdw sx="100000" sy="100000" kx="0" ky="0" algn="b" rotWithShape="0" blurRad="25400" dist="12700" dir="0">
                    <a:srgbClr val="FFFFFF">
                      <a:alpha val="45000"/>
                    </a:srgbClr>
                  </a:outerShdw>
                </a:effectLst>
              </a:rPr>
              <a:t>choices</a:t>
            </a:r>
            <a:r>
              <a:rPr sz="3600">
                <a:solidFill>
                  <a:srgbClr val="4F5C3F"/>
                </a:solidFill>
                <a:effectLst>
                  <a:outerShdw sx="100000" sy="100000" kx="0" ky="0" algn="b" rotWithShape="0" blurRad="25400" dist="12700" dir="0">
                    <a:srgbClr val="FFFFFF">
                      <a:alpha val="45000"/>
                    </a:srgbClr>
                  </a:outerShdw>
                </a:effectLst>
              </a:rPr>
              <a:t>, they are unlikely to succeed in influencing another’s mindset. Mindsets are what you value and the corresponding choices you make. </a:t>
            </a:r>
          </a:p>
        </p:txBody>
      </p:sp>
      <p:sp>
        <p:nvSpPr>
          <p:cNvPr id="132" name="Shape 1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Why is this important?</a:t>
            </a:r>
          </a:p>
        </p:txBody>
      </p:sp>
      <p:sp>
        <p:nvSpPr>
          <p:cNvPr id="135" name="Shape 135"/>
          <p:cNvSpPr/>
          <p:nvPr>
            <p:ph type="body" idx="1"/>
          </p:nvPr>
        </p:nvSpPr>
        <p:spPr>
          <a:prstGeom prst="rect">
            <a:avLst/>
          </a:prstGeom>
        </p:spPr>
        <p:txBody>
          <a:bodyPr/>
          <a:lstStyle/>
          <a:p>
            <a:pPr lvl="0" marL="263397" indent="-263397" defTabSz="356362">
              <a:spcBef>
                <a:spcPts val="3100"/>
              </a:spcBef>
              <a:buBlip>
                <a:blip r:embed="rId2"/>
              </a:buBlip>
              <a:defRPr sz="1800">
                <a:solidFill>
                  <a:srgbClr val="000000"/>
                </a:solidFill>
                <a:effectLst/>
              </a:defRPr>
            </a:pPr>
            <a:r>
              <a:rPr sz="2196">
                <a:solidFill>
                  <a:srgbClr val="4F5C3F"/>
                </a:solidFill>
                <a:effectLst>
                  <a:outerShdw sx="100000" sy="100000" kx="0" ky="0" algn="b" rotWithShape="0" blurRad="15494" dist="7747" dir="0">
                    <a:srgbClr val="FFFFFF">
                      <a:alpha val="45000"/>
                    </a:srgbClr>
                  </a:outerShdw>
                </a:effectLst>
              </a:rPr>
              <a:t>Practical Applications: </a:t>
            </a:r>
            <a:endParaRPr sz="2196">
              <a:solidFill>
                <a:srgbClr val="4F5C3F"/>
              </a:solidFill>
              <a:effectLst>
                <a:outerShdw sx="100000" sy="100000" kx="0" ky="0" algn="b" rotWithShape="0" blurRad="15494" dist="7747" dir="0">
                  <a:srgbClr val="FFFFFF">
                    <a:alpha val="45000"/>
                  </a:srgbClr>
                </a:outerShdw>
              </a:effectLst>
            </a:endParaRPr>
          </a:p>
          <a:p>
            <a:pPr lvl="1" marL="526795" indent="-263397" defTabSz="356362">
              <a:spcBef>
                <a:spcPts val="3100"/>
              </a:spcBef>
              <a:buBlip>
                <a:blip r:embed="rId2"/>
              </a:buBlip>
              <a:defRPr sz="1800">
                <a:solidFill>
                  <a:srgbClr val="000000"/>
                </a:solidFill>
                <a:effectLst/>
              </a:defRPr>
            </a:pPr>
            <a:r>
              <a:rPr sz="2196">
                <a:solidFill>
                  <a:srgbClr val="4F5C3F"/>
                </a:solidFill>
                <a:effectLst>
                  <a:outerShdw sx="100000" sy="100000" kx="0" ky="0" algn="b" rotWithShape="0" blurRad="15494" dist="7747" dir="0">
                    <a:srgbClr val="FFFFFF">
                      <a:alpha val="45000"/>
                    </a:srgbClr>
                  </a:outerShdw>
                </a:effectLst>
              </a:rPr>
              <a:t>Reality 1: Pervasive work cultures can consistently shape actions. </a:t>
            </a:r>
            <a:endParaRPr sz="2196">
              <a:solidFill>
                <a:srgbClr val="4F5C3F"/>
              </a:solidFill>
              <a:effectLst>
                <a:outerShdw sx="100000" sy="100000" kx="0" ky="0" algn="b" rotWithShape="0" blurRad="15494" dist="7747" dir="0">
                  <a:srgbClr val="FFFFFF">
                    <a:alpha val="45000"/>
                  </a:srgbClr>
                </a:outerShdw>
              </a:effectLst>
            </a:endParaRPr>
          </a:p>
          <a:p>
            <a:pPr lvl="1" marL="526795" indent="-263397" defTabSz="356362">
              <a:spcBef>
                <a:spcPts val="3100"/>
              </a:spcBef>
              <a:buBlip>
                <a:blip r:embed="rId2"/>
              </a:buBlip>
              <a:defRPr sz="1800">
                <a:solidFill>
                  <a:srgbClr val="000000"/>
                </a:solidFill>
                <a:effectLst/>
              </a:defRPr>
            </a:pPr>
            <a:r>
              <a:rPr sz="2196">
                <a:solidFill>
                  <a:srgbClr val="4F5C3F"/>
                </a:solidFill>
                <a:effectLst>
                  <a:outerShdw sx="100000" sy="100000" kx="0" ky="0" algn="b" rotWithShape="0" blurRad="15494" dist="7747" dir="0">
                    <a:srgbClr val="FFFFFF">
                      <a:alpha val="45000"/>
                    </a:srgbClr>
                  </a:outerShdw>
                </a:effectLst>
              </a:rPr>
              <a:t>Action Steps: at school create ceremonies, teams, rituals, routines, daily and weekly events that reinforce the values, beliefs and actions that everyone at your school will take; classroom cooperative learning groups can be setup to influence thinking.</a:t>
            </a:r>
            <a:endParaRPr sz="2196">
              <a:solidFill>
                <a:srgbClr val="4F5C3F"/>
              </a:solidFill>
              <a:effectLst>
                <a:outerShdw sx="100000" sy="100000" kx="0" ky="0" algn="b" rotWithShape="0" blurRad="15494" dist="7747" dir="0">
                  <a:srgbClr val="FFFFFF">
                    <a:alpha val="45000"/>
                  </a:srgbClr>
                </a:outerShdw>
              </a:effectLst>
            </a:endParaRPr>
          </a:p>
          <a:p>
            <a:pPr lvl="1" marL="526795" indent="-263397" defTabSz="356362">
              <a:spcBef>
                <a:spcPts val="3100"/>
              </a:spcBef>
              <a:buBlip>
                <a:blip r:embed="rId2"/>
              </a:buBlip>
              <a:defRPr sz="1800">
                <a:solidFill>
                  <a:srgbClr val="000000"/>
                </a:solidFill>
                <a:effectLst/>
              </a:defRPr>
            </a:pPr>
            <a:r>
              <a:rPr sz="2196">
                <a:solidFill>
                  <a:srgbClr val="4F5C3F"/>
                </a:solidFill>
                <a:effectLst>
                  <a:outerShdw sx="100000" sy="100000" kx="0" ky="0" algn="b" rotWithShape="0" blurRad="15494" dist="7747" dir="0">
                    <a:srgbClr val="FFFFFF">
                      <a:alpha val="45000"/>
                    </a:srgbClr>
                  </a:outerShdw>
                </a:effectLst>
              </a:rPr>
              <a:t>Reality 2: Learning can change our lives: writing, reflection, mindfulness, self-talk and reading.</a:t>
            </a:r>
            <a:endParaRPr sz="2196">
              <a:solidFill>
                <a:srgbClr val="4F5C3F"/>
              </a:solidFill>
              <a:effectLst>
                <a:outerShdw sx="100000" sy="100000" kx="0" ky="0" algn="b" rotWithShape="0" blurRad="15494" dist="7747" dir="0">
                  <a:srgbClr val="FFFFFF">
                    <a:alpha val="45000"/>
                  </a:srgbClr>
                </a:outerShdw>
              </a:effectLst>
            </a:endParaRPr>
          </a:p>
          <a:p>
            <a:pPr lvl="1" marL="526795" indent="-263397" defTabSz="356362">
              <a:spcBef>
                <a:spcPts val="3100"/>
              </a:spcBef>
              <a:buBlip>
                <a:blip r:embed="rId2"/>
              </a:buBlip>
              <a:defRPr sz="1800">
                <a:solidFill>
                  <a:srgbClr val="000000"/>
                </a:solidFill>
                <a:effectLst/>
              </a:defRPr>
            </a:pPr>
            <a:r>
              <a:rPr sz="2196">
                <a:solidFill>
                  <a:srgbClr val="4F5C3F"/>
                </a:solidFill>
                <a:effectLst>
                  <a:outerShdw sx="100000" sy="100000" kx="0" ky="0" algn="b" rotWithShape="0" blurRad="15494" dist="7747" dir="0">
                    <a:srgbClr val="FFFFFF">
                      <a:alpha val="45000"/>
                    </a:srgbClr>
                  </a:outerShdw>
                </a:effectLst>
              </a:rPr>
              <a:t>Action Steps: give staff and students reflective questions to answer daily; use this daily practice of reflection to create dissonance between the present and the “new”. Reinforce the affirming new behaviors with daily triggers. Students should answer three questions per day such as, “How did I help others today? How did I become a better learner today? What am I grateful for and also looking forward to? </a:t>
            </a:r>
          </a:p>
        </p:txBody>
      </p:sp>
      <p:sp>
        <p:nvSpPr>
          <p:cNvPr id="136" name="Shape 1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Why is this important?</a:t>
            </a:r>
          </a:p>
        </p:txBody>
      </p:sp>
      <p:sp>
        <p:nvSpPr>
          <p:cNvPr id="139" name="Shape 139"/>
          <p:cNvSpPr/>
          <p:nvPr>
            <p:ph type="body" idx="1"/>
          </p:nvPr>
        </p:nvSpPr>
        <p:spPr>
          <a:prstGeom prst="rect">
            <a:avLst/>
          </a:prstGeom>
        </p:spPr>
        <p:txBody>
          <a:bodyPr/>
          <a:lstStyle/>
          <a:p>
            <a:pPr lvl="0" marL="336803" indent="-336803" defTabSz="455675">
              <a:spcBef>
                <a:spcPts val="4000"/>
              </a:spcBef>
              <a:buBlip>
                <a:blip r:embed="rId2"/>
              </a:buBlip>
              <a:defRPr sz="1800">
                <a:solidFill>
                  <a:srgbClr val="000000"/>
                </a:solidFill>
                <a:effectLst/>
              </a:defRPr>
            </a:pPr>
            <a:r>
              <a:rPr sz="2807">
                <a:solidFill>
                  <a:srgbClr val="4F5C3F"/>
                </a:solidFill>
                <a:effectLst>
                  <a:outerShdw sx="100000" sy="100000" kx="0" ky="0" algn="b" rotWithShape="0" blurRad="19812" dist="9906" dir="0">
                    <a:srgbClr val="FFFFFF">
                      <a:alpha val="45000"/>
                    </a:srgbClr>
                  </a:outerShdw>
                </a:effectLst>
              </a:rPr>
              <a:t>Practical Applications: </a:t>
            </a:r>
            <a:endParaRPr sz="2807">
              <a:solidFill>
                <a:srgbClr val="4F5C3F"/>
              </a:solidFill>
              <a:effectLst>
                <a:outerShdw sx="100000" sy="100000" kx="0" ky="0" algn="b" rotWithShape="0" blurRad="19812" dist="9906" dir="0">
                  <a:srgbClr val="FFFFFF">
                    <a:alpha val="45000"/>
                  </a:srgbClr>
                </a:outerShdw>
              </a:effectLst>
            </a:endParaRPr>
          </a:p>
          <a:p>
            <a:pPr lvl="1" marL="673607" indent="-336803" defTabSz="455675">
              <a:spcBef>
                <a:spcPts val="4000"/>
              </a:spcBef>
              <a:buBlip>
                <a:blip r:embed="rId2"/>
              </a:buBlip>
              <a:defRPr sz="1800">
                <a:solidFill>
                  <a:srgbClr val="000000"/>
                </a:solidFill>
                <a:effectLst/>
              </a:defRPr>
            </a:pPr>
            <a:r>
              <a:rPr sz="2807">
                <a:solidFill>
                  <a:srgbClr val="4F5C3F"/>
                </a:solidFill>
                <a:effectLst>
                  <a:outerShdw sx="100000" sy="100000" kx="0" ky="0" algn="b" rotWithShape="0" blurRad="19812" dist="9906" dir="0">
                    <a:srgbClr val="FFFFFF">
                      <a:alpha val="45000"/>
                    </a:srgbClr>
                  </a:outerShdw>
                </a:effectLst>
              </a:rPr>
              <a:t>Reality 3: Hearing and repeating stories about “the way things are” will become the dominant, reinforcing narrative in your head. </a:t>
            </a:r>
            <a:endParaRPr sz="2807">
              <a:solidFill>
                <a:srgbClr val="4F5C3F"/>
              </a:solidFill>
              <a:effectLst>
                <a:outerShdw sx="100000" sy="100000" kx="0" ky="0" algn="b" rotWithShape="0" blurRad="19812" dist="9906" dir="0">
                  <a:srgbClr val="FFFFFF">
                    <a:alpha val="45000"/>
                  </a:srgbClr>
                </a:outerShdw>
              </a:effectLst>
            </a:endParaRPr>
          </a:p>
          <a:p>
            <a:pPr lvl="1" marL="673607" indent="-336803" defTabSz="455675">
              <a:spcBef>
                <a:spcPts val="4000"/>
              </a:spcBef>
              <a:buBlip>
                <a:blip r:embed="rId2"/>
              </a:buBlip>
              <a:defRPr sz="1800">
                <a:solidFill>
                  <a:srgbClr val="000000"/>
                </a:solidFill>
                <a:effectLst/>
              </a:defRPr>
            </a:pPr>
            <a:r>
              <a:rPr sz="2807">
                <a:solidFill>
                  <a:srgbClr val="4F5C3F"/>
                </a:solidFill>
                <a:effectLst>
                  <a:outerShdw sx="100000" sy="100000" kx="0" ky="0" algn="b" rotWithShape="0" blurRad="19812" dist="9906" dir="0">
                    <a:srgbClr val="FFFFFF">
                      <a:alpha val="45000"/>
                    </a:srgbClr>
                  </a:outerShdw>
                </a:effectLst>
              </a:rPr>
              <a:t>Action Steps: Create and repeat a new narrative. Help collaborate to set new, higher goals, provide a reason for others to believe them; set micro-goals and share the rewards of success. Affirm the positives. Do this in meetings, casual conversations, and at school events. Talk about the successes of your past students. Have them repeat the stories as a memory activity. In reality, the repetition will be influencing their mind-sets. </a:t>
            </a:r>
          </a:p>
        </p:txBody>
      </p:sp>
      <p:sp>
        <p:nvSpPr>
          <p:cNvPr id="140" name="Shape 14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metacognition</a:t>
            </a:r>
          </a:p>
        </p:txBody>
      </p:sp>
      <p:sp>
        <p:nvSpPr>
          <p:cNvPr id="55" name="Shape 55"/>
          <p:cNvSpPr/>
          <p:nvPr>
            <p:ph type="body" idx="1"/>
          </p:nvPr>
        </p:nvSpPr>
        <p:spPr>
          <a:prstGeom prst="rect">
            <a:avLst/>
          </a:prstGeom>
        </p:spPr>
        <p:txBody>
          <a:bodyPr/>
          <a:lstStyle/>
          <a:p>
            <a:pPr lvl="0" marL="423163" indent="-423163" defTabSz="572516">
              <a:spcBef>
                <a:spcPts val="5000"/>
              </a:spcBef>
              <a:buBlip>
                <a:blip r:embed="rId2"/>
              </a:buBlip>
              <a:defRPr sz="1800">
                <a:solidFill>
                  <a:srgbClr val="000000"/>
                </a:solidFill>
                <a:effectLst/>
              </a:defRPr>
            </a:pPr>
            <a:r>
              <a:rPr b="1" sz="3528">
                <a:solidFill>
                  <a:srgbClr val="4F5C3F"/>
                </a:solidFill>
                <a:effectLst>
                  <a:outerShdw sx="100000" sy="100000" kx="0" ky="0" algn="b" rotWithShape="0" blurRad="24892" dist="12446" dir="0">
                    <a:srgbClr val="FFFFFF">
                      <a:alpha val="45000"/>
                    </a:srgbClr>
                  </a:outerShdw>
                </a:effectLst>
              </a:rPr>
              <a:t>Metacognition</a:t>
            </a:r>
            <a:r>
              <a:rPr sz="3528">
                <a:solidFill>
                  <a:srgbClr val="4F5C3F"/>
                </a:solidFill>
                <a:effectLst>
                  <a:outerShdw sx="100000" sy="100000" kx="0" ky="0" algn="b" rotWithShape="0" blurRad="24892" dist="12446" dir="0">
                    <a:srgbClr val="FFFFFF">
                      <a:alpha val="45000"/>
                    </a:srgbClr>
                  </a:outerShdw>
                </a:effectLst>
              </a:rPr>
              <a:t> refers to higher order thinking which involves active control over the cognitive processes engaged in learning. </a:t>
            </a:r>
            <a:endParaRPr sz="3528">
              <a:solidFill>
                <a:srgbClr val="4F5C3F"/>
              </a:solidFill>
              <a:effectLst>
                <a:outerShdw sx="100000" sy="100000" kx="0" ky="0" algn="b" rotWithShape="0" blurRad="24892" dist="12446" dir="0">
                  <a:srgbClr val="FFFFFF">
                    <a:alpha val="45000"/>
                  </a:srgbClr>
                </a:outerShdw>
              </a:effectLst>
            </a:endParaRPr>
          </a:p>
          <a:p>
            <a:pPr lvl="0" marL="423163" indent="-423163" defTabSz="572516">
              <a:spcBef>
                <a:spcPts val="5000"/>
              </a:spcBef>
              <a:buBlip>
                <a:blip r:embed="rId2"/>
              </a:buBlip>
              <a:defRPr sz="1800">
                <a:solidFill>
                  <a:srgbClr val="000000"/>
                </a:solidFill>
                <a:effectLst/>
              </a:defRPr>
            </a:pPr>
            <a:r>
              <a:rPr b="1" sz="3528">
                <a:solidFill>
                  <a:srgbClr val="4F5C3F"/>
                </a:solidFill>
                <a:effectLst>
                  <a:outerShdw sx="100000" sy="100000" kx="0" ky="0" algn="b" rotWithShape="0" blurRad="24892" dist="12446" dir="0">
                    <a:srgbClr val="FFFFFF">
                      <a:alpha val="45000"/>
                    </a:srgbClr>
                  </a:outerShdw>
                </a:effectLst>
              </a:rPr>
              <a:t>Metacognition</a:t>
            </a:r>
            <a:r>
              <a:rPr sz="3528">
                <a:solidFill>
                  <a:srgbClr val="4F5C3F"/>
                </a:solidFill>
                <a:effectLst>
                  <a:outerShdw sx="100000" sy="100000" kx="0" ky="0" algn="b" rotWithShape="0" blurRad="24892" dist="12446" dir="0">
                    <a:srgbClr val="FFFFFF">
                      <a:alpha val="45000"/>
                    </a:srgbClr>
                  </a:outerShdw>
                </a:effectLst>
              </a:rPr>
              <a:t> is “thinking about thinking” according to educational psychologists. Other similar terms include executive control, self-regulation, and meta-memory. All of these emphasize the role of executive processes in the overseeing and regulation of cognitive processes. </a:t>
            </a:r>
          </a:p>
        </p:txBody>
      </p:sp>
      <p:sp>
        <p:nvSpPr>
          <p:cNvPr id="56" name="Shape 56"/>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knowledge</a:t>
            </a:r>
          </a:p>
        </p:txBody>
      </p:sp>
      <p:sp>
        <p:nvSpPr>
          <p:cNvPr id="59" name="Shape 59"/>
          <p:cNvSpPr/>
          <p:nvPr>
            <p:ph type="body" idx="1"/>
          </p:nvPr>
        </p:nvSpPr>
        <p:spPr>
          <a:prstGeom prst="rect">
            <a:avLst/>
          </a:prstGeom>
        </p:spPr>
        <p:txBody>
          <a:bodyPr/>
          <a:lstStyle/>
          <a:p>
            <a:pPr lvl="0" marL="354075" indent="-354075" defTabSz="479044">
              <a:spcBef>
                <a:spcPts val="4200"/>
              </a:spcBef>
              <a:buBlip>
                <a:blip r:embed="rId2"/>
              </a:buBlip>
              <a:defRPr sz="1800">
                <a:solidFill>
                  <a:srgbClr val="000000"/>
                </a:solidFill>
                <a:effectLst/>
              </a:defRPr>
            </a:pPr>
            <a:r>
              <a:rPr b="1" sz="2952">
                <a:solidFill>
                  <a:srgbClr val="4F5C3F"/>
                </a:solidFill>
                <a:effectLst>
                  <a:outerShdw sx="100000" sy="100000" kx="0" ky="0" algn="b" rotWithShape="0" blurRad="20828" dist="10414" dir="0">
                    <a:srgbClr val="FFFFFF">
                      <a:alpha val="45000"/>
                    </a:srgbClr>
                  </a:outerShdw>
                </a:effectLst>
              </a:rPr>
              <a:t>Metacognitive knowledge</a:t>
            </a:r>
            <a:r>
              <a:rPr sz="2952">
                <a:solidFill>
                  <a:srgbClr val="4F5C3F"/>
                </a:solidFill>
                <a:effectLst>
                  <a:outerShdw sx="100000" sy="100000" kx="0" ky="0" algn="b" rotWithShape="0" blurRad="20828" dist="10414" dir="0">
                    <a:srgbClr val="FFFFFF">
                      <a:alpha val="45000"/>
                    </a:srgbClr>
                  </a:outerShdw>
                </a:effectLst>
              </a:rPr>
              <a:t> refers to acquired knowledge about cognitive processes, knowledge that can be used to control cognitive processes. </a:t>
            </a:r>
            <a:endParaRPr sz="2952">
              <a:solidFill>
                <a:srgbClr val="4F5C3F"/>
              </a:solidFill>
              <a:effectLst>
                <a:outerShdw sx="100000" sy="100000" kx="0" ky="0" algn="b" rotWithShape="0" blurRad="20828" dist="10414" dir="0">
                  <a:srgbClr val="FFFFFF">
                    <a:alpha val="45000"/>
                  </a:srgbClr>
                </a:outerShdw>
              </a:effectLst>
            </a:endParaRPr>
          </a:p>
          <a:p>
            <a:pPr lvl="0" marL="354075" indent="-354075" defTabSz="479044">
              <a:spcBef>
                <a:spcPts val="4200"/>
              </a:spcBef>
              <a:buBlip>
                <a:blip r:embed="rId2"/>
              </a:buBlip>
              <a:defRPr sz="1800">
                <a:solidFill>
                  <a:srgbClr val="000000"/>
                </a:solidFill>
                <a:effectLst/>
              </a:defRPr>
            </a:pPr>
            <a:r>
              <a:rPr sz="2952">
                <a:solidFill>
                  <a:srgbClr val="4F5C3F"/>
                </a:solidFill>
                <a:effectLst>
                  <a:outerShdw sx="100000" sy="100000" kx="0" ky="0" algn="b" rotWithShape="0" blurRad="20828" dist="10414" dir="0">
                    <a:srgbClr val="FFFFFF">
                      <a:alpha val="45000"/>
                    </a:srgbClr>
                  </a:outerShdw>
                </a:effectLst>
              </a:rPr>
              <a:t>John Favell (1979) divides </a:t>
            </a:r>
            <a:r>
              <a:rPr b="1" sz="2952">
                <a:solidFill>
                  <a:srgbClr val="4F5C3F"/>
                </a:solidFill>
                <a:effectLst>
                  <a:outerShdw sx="100000" sy="100000" kx="0" ky="0" algn="b" rotWithShape="0" blurRad="20828" dist="10414" dir="0">
                    <a:srgbClr val="FFFFFF">
                      <a:alpha val="45000"/>
                    </a:srgbClr>
                  </a:outerShdw>
                </a:effectLst>
              </a:rPr>
              <a:t>metacognitive knowledge</a:t>
            </a:r>
            <a:r>
              <a:rPr sz="2952">
                <a:solidFill>
                  <a:srgbClr val="4F5C3F"/>
                </a:solidFill>
                <a:effectLst>
                  <a:outerShdw sx="100000" sy="100000" kx="0" ky="0" algn="b" rotWithShape="0" blurRad="20828" dist="10414" dir="0">
                    <a:srgbClr val="FFFFFF">
                      <a:alpha val="45000"/>
                    </a:srgbClr>
                  </a:outerShdw>
                </a:effectLst>
              </a:rPr>
              <a:t> into three categories: </a:t>
            </a:r>
            <a:endParaRPr sz="2952">
              <a:solidFill>
                <a:srgbClr val="4F5C3F"/>
              </a:solidFill>
              <a:effectLst>
                <a:outerShdw sx="100000" sy="100000" kx="0" ky="0" algn="b" rotWithShape="0" blurRad="20828" dist="10414" dir="0">
                  <a:srgbClr val="FFFFFF">
                    <a:alpha val="45000"/>
                  </a:srgbClr>
                </a:outerShdw>
              </a:effectLst>
            </a:endParaRPr>
          </a:p>
          <a:p>
            <a:pPr lvl="4" marL="1770379" indent="-354075" defTabSz="479044">
              <a:spcBef>
                <a:spcPts val="4200"/>
              </a:spcBef>
              <a:buBlip>
                <a:blip r:embed="rId2"/>
              </a:buBlip>
              <a:defRPr sz="1800">
                <a:solidFill>
                  <a:srgbClr val="000000"/>
                </a:solidFill>
                <a:effectLst/>
              </a:defRPr>
            </a:pPr>
            <a:r>
              <a:rPr sz="2952">
                <a:solidFill>
                  <a:srgbClr val="4F5C3F"/>
                </a:solidFill>
                <a:effectLst>
                  <a:outerShdw sx="100000" sy="100000" kx="0" ky="0" algn="b" rotWithShape="0" blurRad="20828" dist="10414" dir="0">
                    <a:srgbClr val="FFFFFF">
                      <a:alpha val="45000"/>
                    </a:srgbClr>
                  </a:outerShdw>
                </a:effectLst>
              </a:rPr>
              <a:t>knowledge of person variables</a:t>
            </a:r>
            <a:endParaRPr sz="2952">
              <a:solidFill>
                <a:srgbClr val="4F5C3F"/>
              </a:solidFill>
              <a:effectLst>
                <a:outerShdw sx="100000" sy="100000" kx="0" ky="0" algn="b" rotWithShape="0" blurRad="20828" dist="10414" dir="0">
                  <a:srgbClr val="FFFFFF">
                    <a:alpha val="45000"/>
                  </a:srgbClr>
                </a:outerShdw>
              </a:effectLst>
            </a:endParaRPr>
          </a:p>
          <a:p>
            <a:pPr lvl="4" marL="1770379" indent="-354075" defTabSz="479044">
              <a:spcBef>
                <a:spcPts val="4200"/>
              </a:spcBef>
              <a:buBlip>
                <a:blip r:embed="rId2"/>
              </a:buBlip>
              <a:defRPr sz="1800">
                <a:solidFill>
                  <a:srgbClr val="000000"/>
                </a:solidFill>
                <a:effectLst/>
              </a:defRPr>
            </a:pPr>
            <a:r>
              <a:rPr sz="2952">
                <a:solidFill>
                  <a:srgbClr val="4F5C3F"/>
                </a:solidFill>
                <a:effectLst>
                  <a:outerShdw sx="100000" sy="100000" kx="0" ky="0" algn="b" rotWithShape="0" blurRad="20828" dist="10414" dir="0">
                    <a:srgbClr val="FFFFFF">
                      <a:alpha val="45000"/>
                    </a:srgbClr>
                  </a:outerShdw>
                </a:effectLst>
              </a:rPr>
              <a:t>knowledge of task variables</a:t>
            </a:r>
            <a:endParaRPr sz="2952">
              <a:solidFill>
                <a:srgbClr val="4F5C3F"/>
              </a:solidFill>
              <a:effectLst>
                <a:outerShdw sx="100000" sy="100000" kx="0" ky="0" algn="b" rotWithShape="0" blurRad="20828" dist="10414" dir="0">
                  <a:srgbClr val="FFFFFF">
                    <a:alpha val="45000"/>
                  </a:srgbClr>
                </a:outerShdw>
              </a:effectLst>
            </a:endParaRPr>
          </a:p>
          <a:p>
            <a:pPr lvl="4" marL="1770379" indent="-354075" defTabSz="479044">
              <a:spcBef>
                <a:spcPts val="4200"/>
              </a:spcBef>
              <a:buBlip>
                <a:blip r:embed="rId2"/>
              </a:buBlip>
              <a:defRPr sz="1800">
                <a:solidFill>
                  <a:srgbClr val="000000"/>
                </a:solidFill>
                <a:effectLst/>
              </a:defRPr>
            </a:pPr>
            <a:r>
              <a:rPr sz="2952">
                <a:solidFill>
                  <a:srgbClr val="4F5C3F"/>
                </a:solidFill>
                <a:effectLst>
                  <a:outerShdw sx="100000" sy="100000" kx="0" ky="0" algn="b" rotWithShape="0" blurRad="20828" dist="10414" dir="0">
                    <a:srgbClr val="FFFFFF">
                      <a:alpha val="45000"/>
                    </a:srgbClr>
                  </a:outerShdw>
                </a:effectLst>
              </a:rPr>
              <a:t>knowledge of strategy variables</a:t>
            </a:r>
          </a:p>
        </p:txBody>
      </p:sp>
      <p:sp>
        <p:nvSpPr>
          <p:cNvPr id="60" name="Shape 60"/>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knowledge</a:t>
            </a:r>
          </a:p>
        </p:txBody>
      </p:sp>
      <p:sp>
        <p:nvSpPr>
          <p:cNvPr id="63" name="Shape 63"/>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Knowledge of person variables </a:t>
            </a:r>
            <a:r>
              <a:rPr sz="3600">
                <a:solidFill>
                  <a:srgbClr val="4F5C3F"/>
                </a:solidFill>
                <a:effectLst>
                  <a:outerShdw sx="100000" sy="100000" kx="0" ky="0" algn="b" rotWithShape="0" blurRad="25400" dist="12700" dir="0">
                    <a:srgbClr val="FFFFFF">
                      <a:alpha val="45000"/>
                    </a:srgbClr>
                  </a:outerShdw>
                </a:effectLst>
              </a:rPr>
              <a:t>- refers to general knowledge about how human beings learn and process information, as well as individual knowledge of one’s own learning processes. </a:t>
            </a:r>
          </a:p>
        </p:txBody>
      </p:sp>
      <p:sp>
        <p:nvSpPr>
          <p:cNvPr id="64" name="Shape 64"/>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knowledge</a:t>
            </a:r>
          </a:p>
        </p:txBody>
      </p:sp>
      <p:sp>
        <p:nvSpPr>
          <p:cNvPr id="67" name="Shape 67"/>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Knowledge of strategy variables </a:t>
            </a:r>
            <a:r>
              <a:rPr sz="3600">
                <a:solidFill>
                  <a:srgbClr val="4F5C3F"/>
                </a:solidFill>
                <a:effectLst>
                  <a:outerShdw sx="100000" sy="100000" kx="0" ky="0" algn="b" rotWithShape="0" blurRad="25400" dist="12700" dir="0">
                    <a:srgbClr val="FFFFFF">
                      <a:alpha val="45000"/>
                    </a:srgbClr>
                  </a:outerShdw>
                </a:effectLst>
              </a:rPr>
              <a:t>- include knowledge about both cognitive &amp; metacognitive strategies as well as conditional knowledge about when and where it is appropriate to use such strategies.  </a:t>
            </a:r>
          </a:p>
        </p:txBody>
      </p:sp>
      <p:sp>
        <p:nvSpPr>
          <p:cNvPr id="68" name="Shape 68"/>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knowledge</a:t>
            </a:r>
          </a:p>
        </p:txBody>
      </p:sp>
      <p:sp>
        <p:nvSpPr>
          <p:cNvPr id="71" name="Shape 71"/>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Knowledge of metacognitive strategies </a:t>
            </a:r>
            <a:r>
              <a:rPr sz="3600">
                <a:solidFill>
                  <a:srgbClr val="4F5C3F"/>
                </a:solidFill>
                <a:effectLst>
                  <a:outerShdw sx="100000" sy="100000" kx="0" ky="0" algn="b" rotWithShape="0" blurRad="25400" dist="12700" dir="0">
                    <a:srgbClr val="FFFFFF">
                      <a:alpha val="45000"/>
                    </a:srgbClr>
                  </a:outerShdw>
                </a:effectLst>
              </a:rPr>
              <a:t>- are sequential processes that one uses to control cognitive activities, and to ensure that a cognitive goal (e.g. understanding a text) has been met. These processes help to regulate and oversee learning and consist of planning and monitoring cognitive activities, as well as checking the outcomes of those activities. </a:t>
            </a:r>
          </a:p>
        </p:txBody>
      </p:sp>
      <p:sp>
        <p:nvSpPr>
          <p:cNvPr id="72" name="Shape 72"/>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versus cognitive strategies</a:t>
            </a:r>
          </a:p>
        </p:txBody>
      </p:sp>
      <p:sp>
        <p:nvSpPr>
          <p:cNvPr id="75" name="Shape 75"/>
          <p:cNvSpPr/>
          <p:nvPr>
            <p:ph type="body" idx="1"/>
          </p:nvPr>
        </p:nvSpPr>
        <p:spPr>
          <a:prstGeom prst="rect">
            <a:avLst/>
          </a:prstGeom>
        </p:spPr>
        <p:txBody>
          <a:bodyPr/>
          <a:lstStyle/>
          <a:p>
            <a:pPr lvl="0" marL="423163" indent="-423163" defTabSz="572516">
              <a:spcBef>
                <a:spcPts val="5000"/>
              </a:spcBef>
              <a:buBlip>
                <a:blip r:embed="rId2"/>
              </a:buBlip>
              <a:defRPr sz="1800">
                <a:solidFill>
                  <a:srgbClr val="000000"/>
                </a:solidFill>
                <a:effectLst/>
              </a:defRPr>
            </a:pPr>
            <a:r>
              <a:rPr b="1" sz="3528">
                <a:solidFill>
                  <a:srgbClr val="4F5C3F"/>
                </a:solidFill>
                <a:effectLst>
                  <a:outerShdw sx="100000" sy="100000" kx="0" ky="0" algn="b" rotWithShape="0" blurRad="24892" dist="12446" dir="0">
                    <a:srgbClr val="FFFFFF">
                      <a:alpha val="45000"/>
                    </a:srgbClr>
                  </a:outerShdw>
                </a:effectLst>
              </a:rPr>
              <a:t>Cognitive Strategies </a:t>
            </a:r>
            <a:r>
              <a:rPr sz="3528">
                <a:solidFill>
                  <a:srgbClr val="4F5C3F"/>
                </a:solidFill>
                <a:effectLst>
                  <a:outerShdw sx="100000" sy="100000" kx="0" ky="0" algn="b" rotWithShape="0" blurRad="24892" dist="12446" dir="0">
                    <a:srgbClr val="FFFFFF">
                      <a:alpha val="45000"/>
                    </a:srgbClr>
                  </a:outerShdw>
                </a:effectLst>
              </a:rPr>
              <a:t>- are used to help an individual achieve a particular goal (e.g. understanding a text)</a:t>
            </a:r>
            <a:endParaRPr sz="3528">
              <a:solidFill>
                <a:srgbClr val="4F5C3F"/>
              </a:solidFill>
              <a:effectLst>
                <a:outerShdw sx="100000" sy="100000" kx="0" ky="0" algn="b" rotWithShape="0" blurRad="24892" dist="12446" dir="0">
                  <a:srgbClr val="FFFFFF">
                    <a:alpha val="45000"/>
                  </a:srgbClr>
                </a:outerShdw>
              </a:effectLst>
            </a:endParaRPr>
          </a:p>
          <a:p>
            <a:pPr lvl="0" marL="423163" indent="-423163" defTabSz="572516">
              <a:spcBef>
                <a:spcPts val="5000"/>
              </a:spcBef>
              <a:buBlip>
                <a:blip r:embed="rId2"/>
              </a:buBlip>
              <a:defRPr sz="1800">
                <a:solidFill>
                  <a:srgbClr val="000000"/>
                </a:solidFill>
                <a:effectLst/>
              </a:defRPr>
            </a:pPr>
            <a:r>
              <a:rPr b="1" sz="3528">
                <a:solidFill>
                  <a:srgbClr val="4F5C3F"/>
                </a:solidFill>
                <a:effectLst>
                  <a:outerShdw sx="100000" sy="100000" kx="0" ky="0" algn="b" rotWithShape="0" blurRad="24892" dist="12446" dir="0">
                    <a:srgbClr val="FFFFFF">
                      <a:alpha val="45000"/>
                    </a:srgbClr>
                  </a:outerShdw>
                </a:effectLst>
              </a:rPr>
              <a:t>Metacognitive Strategies</a:t>
            </a:r>
            <a:r>
              <a:rPr sz="3528">
                <a:solidFill>
                  <a:srgbClr val="4F5C3F"/>
                </a:solidFill>
                <a:effectLst>
                  <a:outerShdw sx="100000" sy="100000" kx="0" ky="0" algn="b" rotWithShape="0" blurRad="24892" dist="12446" dir="0">
                    <a:srgbClr val="FFFFFF">
                      <a:alpha val="45000"/>
                    </a:srgbClr>
                  </a:outerShdw>
                </a:effectLst>
              </a:rPr>
              <a:t> - are used to ensure that the goal has been reached (e.g. quizzing oneself to evaluate one’s understanding of that text</a:t>
            </a:r>
            <a:endParaRPr sz="3528">
              <a:solidFill>
                <a:srgbClr val="4F5C3F"/>
              </a:solidFill>
              <a:effectLst>
                <a:outerShdw sx="100000" sy="100000" kx="0" ky="0" algn="b" rotWithShape="0" blurRad="24892" dist="12446" dir="0">
                  <a:srgbClr val="FFFFFF">
                    <a:alpha val="45000"/>
                  </a:srgbClr>
                </a:outerShdw>
              </a:effectLst>
            </a:endParaRPr>
          </a:p>
          <a:p>
            <a:pPr lvl="0" marL="0" indent="0" defTabSz="572516">
              <a:spcBef>
                <a:spcPts val="5000"/>
              </a:spcBef>
              <a:buSzTx/>
              <a:buFontTx/>
              <a:buNone/>
              <a:defRPr sz="1800">
                <a:solidFill>
                  <a:srgbClr val="000000"/>
                </a:solidFill>
                <a:effectLst/>
              </a:defRPr>
            </a:pPr>
            <a:r>
              <a:rPr sz="3528">
                <a:solidFill>
                  <a:srgbClr val="4F5C3F"/>
                </a:solidFill>
                <a:effectLst>
                  <a:outerShdw sx="100000" sy="100000" kx="0" ky="0" algn="b" rotWithShape="0" blurRad="24892" dist="12446" dir="0">
                    <a:srgbClr val="FFFFFF">
                      <a:alpha val="45000"/>
                    </a:srgbClr>
                  </a:outerShdw>
                </a:effectLst>
              </a:rPr>
              <a:t>* the distinction lies in how the information is used between the two</a:t>
            </a:r>
          </a:p>
        </p:txBody>
      </p:sp>
      <p:sp>
        <p:nvSpPr>
          <p:cNvPr id="76" name="Shape 76"/>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cap="none" spc="0" sz="1800">
                <a:solidFill>
                  <a:srgbClr val="000000"/>
                </a:solidFill>
                <a:effectLst/>
              </a:defRPr>
            </a:pPr>
            <a:r>
              <a:rPr cap="all" spc="320" sz="6400">
                <a:solidFill>
                  <a:srgbClr val="FBF9E6"/>
                </a:solidFill>
                <a:effectLst>
                  <a:outerShdw sx="100000" sy="100000" kx="0" ky="0" algn="b" rotWithShape="0" blurRad="25400" dist="25400" dir="16200000">
                    <a:srgbClr val="3A3A3A">
                      <a:alpha val="70000"/>
                    </a:srgbClr>
                  </a:outerShdw>
                </a:effectLst>
              </a:rPr>
              <a:t>Metacognitive experiences</a:t>
            </a:r>
          </a:p>
        </p:txBody>
      </p:sp>
      <p:sp>
        <p:nvSpPr>
          <p:cNvPr id="79" name="Shape 79"/>
          <p:cNvSpPr/>
          <p:nvPr>
            <p:ph type="body" idx="1"/>
          </p:nvPr>
        </p:nvSpPr>
        <p:spPr>
          <a:prstGeom prst="rect">
            <a:avLst/>
          </a:prstGeom>
        </p:spPr>
        <p:txBody>
          <a:bodyPr/>
          <a:lstStyle/>
          <a:p>
            <a:pPr lvl="0">
              <a:buBlip>
                <a:blip r:embed="rId2"/>
              </a:buBlip>
              <a:defRPr sz="1800">
                <a:solidFill>
                  <a:srgbClr val="000000"/>
                </a:solidFill>
                <a:effectLst/>
              </a:defRPr>
            </a:pPr>
            <a:r>
              <a:rPr b="1" sz="3600">
                <a:solidFill>
                  <a:srgbClr val="4F5C3F"/>
                </a:solidFill>
                <a:effectLst>
                  <a:outerShdw sx="100000" sy="100000" kx="0" ky="0" algn="b" rotWithShape="0" blurRad="25400" dist="12700" dir="0">
                    <a:srgbClr val="FFFFFF">
                      <a:alpha val="45000"/>
                    </a:srgbClr>
                  </a:outerShdw>
                </a:effectLst>
              </a:rPr>
              <a:t>Metacognitive Experiences</a:t>
            </a:r>
            <a:r>
              <a:rPr sz="3600">
                <a:solidFill>
                  <a:srgbClr val="4F5C3F"/>
                </a:solidFill>
                <a:effectLst>
                  <a:outerShdw sx="100000" sy="100000" kx="0" ky="0" algn="b" rotWithShape="0" blurRad="25400" dist="12700" dir="0">
                    <a:srgbClr val="FFFFFF">
                      <a:alpha val="45000"/>
                    </a:srgbClr>
                  </a:outerShdw>
                </a:effectLst>
              </a:rPr>
              <a:t> usually precede or follow a cognitive activity. They often occur when cognition fails (e.g. recognition that one did not understand what one just read). Such an impasse is believed to activate metacognitive processes as the learner attempts to rectify the situation. </a:t>
            </a:r>
          </a:p>
        </p:txBody>
      </p:sp>
      <p:sp>
        <p:nvSpPr>
          <p:cNvPr id="80" name="Shape 80"/>
          <p:cNvSpPr/>
          <p:nvPr>
            <p:ph type="sldNum" sz="quarter" idx="2"/>
          </p:nvPr>
        </p:nvSpPr>
        <p:spPr>
          <a:xfrm>
            <a:off x="6394449" y="8991600"/>
            <a:ext cx="228601" cy="4064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effectLst/>
              </a:defRPr>
            </a:pPr>
            <a:fld id="{86CB4B4D-7CA3-9044-876B-883B54F8677D}" type="slidenum">
              <a:rPr>
                <a:solidFill>
                  <a:srgbClr val="4F5C3F"/>
                </a:solidFill>
              </a:rPr>
            </a:fld>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49056"/>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49056"/>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